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48" r:id="rId5"/>
  </p:sldMasterIdLst>
  <p:notesMasterIdLst>
    <p:notesMasterId r:id="rId28"/>
  </p:notesMasterIdLst>
  <p:sldIdLst>
    <p:sldId id="303" r:id="rId6"/>
    <p:sldId id="273" r:id="rId7"/>
    <p:sldId id="673" r:id="rId8"/>
    <p:sldId id="658" r:id="rId9"/>
    <p:sldId id="668" r:id="rId10"/>
    <p:sldId id="660" r:id="rId11"/>
    <p:sldId id="661" r:id="rId12"/>
    <p:sldId id="674" r:id="rId13"/>
    <p:sldId id="652" r:id="rId14"/>
    <p:sldId id="656" r:id="rId15"/>
    <p:sldId id="657" r:id="rId16"/>
    <p:sldId id="675" r:id="rId17"/>
    <p:sldId id="654" r:id="rId18"/>
    <p:sldId id="662" r:id="rId19"/>
    <p:sldId id="669" r:id="rId20"/>
    <p:sldId id="670" r:id="rId21"/>
    <p:sldId id="672" r:id="rId22"/>
    <p:sldId id="676" r:id="rId23"/>
    <p:sldId id="666" r:id="rId24"/>
    <p:sldId id="632" r:id="rId25"/>
    <p:sldId id="644" r:id="rId26"/>
    <p:sldId id="667" r:id="rId2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7B20"/>
    <a:srgbClr val="C1CA3C"/>
    <a:srgbClr val="449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7C2AA2-CB57-44AE-B882-4C913629832E}" v="4270" dt="2020-12-16T22:18:25.577"/>
    <p1510:client id="{83C34A6F-3684-4DB3-ACDE-FFBA2006E994}" v="34" dt="2020-12-16T03:28:31.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1551" autoAdjust="0"/>
  </p:normalViewPr>
  <p:slideViewPr>
    <p:cSldViewPr>
      <p:cViewPr varScale="1">
        <p:scale>
          <a:sx n="93" d="100"/>
          <a:sy n="93" d="100"/>
        </p:scale>
        <p:origin x="187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408"/>
    </p:cViewPr>
  </p:sorterViewPr>
  <p:notesViewPr>
    <p:cSldViewPr>
      <p:cViewPr varScale="1">
        <p:scale>
          <a:sx n="78" d="100"/>
          <a:sy n="78" d="100"/>
        </p:scale>
        <p:origin x="-3354" y="-108"/>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889938" cy="496333"/>
          </a:xfrm>
          <a:prstGeom prst="rect">
            <a:avLst/>
          </a:prstGeom>
        </p:spPr>
        <p:txBody>
          <a:bodyPr vert="horz" lIns="95643" tIns="47821" rIns="95643" bIns="47821" rtlCol="0"/>
          <a:lstStyle>
            <a:lvl1pPr algn="l">
              <a:defRPr sz="1300"/>
            </a:lvl1pPr>
          </a:lstStyle>
          <a:p>
            <a:endParaRPr lang="en-NZ" dirty="0"/>
          </a:p>
        </p:txBody>
      </p:sp>
      <p:sp>
        <p:nvSpPr>
          <p:cNvPr id="3" name="Date Placeholder 2"/>
          <p:cNvSpPr>
            <a:spLocks noGrp="1"/>
          </p:cNvSpPr>
          <p:nvPr>
            <p:ph type="dt" idx="1"/>
          </p:nvPr>
        </p:nvSpPr>
        <p:spPr>
          <a:xfrm>
            <a:off x="3777608" y="3"/>
            <a:ext cx="2889938" cy="496333"/>
          </a:xfrm>
          <a:prstGeom prst="rect">
            <a:avLst/>
          </a:prstGeom>
        </p:spPr>
        <p:txBody>
          <a:bodyPr vert="horz" lIns="95643" tIns="47821" rIns="95643" bIns="47821" rtlCol="0"/>
          <a:lstStyle>
            <a:lvl1pPr algn="r">
              <a:defRPr sz="1300"/>
            </a:lvl1pPr>
          </a:lstStyle>
          <a:p>
            <a:fld id="{3D889331-810F-421B-A195-71A73A5B98DC}" type="datetimeFigureOut">
              <a:rPr lang="en-NZ" smtClean="0"/>
              <a:pPr/>
              <a:t>17/12/2020</a:t>
            </a:fld>
            <a:endParaRPr lang="en-NZ" dirty="0"/>
          </a:p>
        </p:txBody>
      </p:sp>
      <p:sp>
        <p:nvSpPr>
          <p:cNvPr id="4" name="Slide Image Placeholder 3"/>
          <p:cNvSpPr>
            <a:spLocks noGrp="1" noRot="1" noChangeAspect="1"/>
          </p:cNvSpPr>
          <p:nvPr>
            <p:ph type="sldImg" idx="2"/>
          </p:nvPr>
        </p:nvSpPr>
        <p:spPr>
          <a:xfrm>
            <a:off x="855663" y="746125"/>
            <a:ext cx="4957762" cy="3719513"/>
          </a:xfrm>
          <a:prstGeom prst="rect">
            <a:avLst/>
          </a:prstGeom>
          <a:noFill/>
          <a:ln w="12700">
            <a:solidFill>
              <a:prstClr val="black"/>
            </a:solidFill>
          </a:ln>
        </p:spPr>
        <p:txBody>
          <a:bodyPr vert="horz" lIns="95643" tIns="47821" rIns="95643" bIns="47821" rtlCol="0" anchor="ctr"/>
          <a:lstStyle/>
          <a:p>
            <a:endParaRPr lang="en-NZ" dirty="0"/>
          </a:p>
        </p:txBody>
      </p:sp>
      <p:sp>
        <p:nvSpPr>
          <p:cNvPr id="5" name="Notes Placeholder 4"/>
          <p:cNvSpPr>
            <a:spLocks noGrp="1"/>
          </p:cNvSpPr>
          <p:nvPr>
            <p:ph type="body" sz="quarter" idx="3"/>
          </p:nvPr>
        </p:nvSpPr>
        <p:spPr>
          <a:xfrm>
            <a:off x="666909" y="4715157"/>
            <a:ext cx="5335270" cy="4466988"/>
          </a:xfrm>
          <a:prstGeom prst="rect">
            <a:avLst/>
          </a:prstGeom>
        </p:spPr>
        <p:txBody>
          <a:bodyPr vert="horz" lIns="95643" tIns="47821" rIns="95643" bIns="478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28585"/>
            <a:ext cx="2889938" cy="496333"/>
          </a:xfrm>
          <a:prstGeom prst="rect">
            <a:avLst/>
          </a:prstGeom>
        </p:spPr>
        <p:txBody>
          <a:bodyPr vert="horz" lIns="95643" tIns="47821" rIns="95643" bIns="47821" rtlCol="0" anchor="b"/>
          <a:lstStyle>
            <a:lvl1pPr algn="l">
              <a:defRPr sz="1300"/>
            </a:lvl1pPr>
          </a:lstStyle>
          <a:p>
            <a:endParaRPr lang="en-NZ" dirty="0"/>
          </a:p>
        </p:txBody>
      </p:sp>
      <p:sp>
        <p:nvSpPr>
          <p:cNvPr id="7" name="Slide Number Placeholder 6"/>
          <p:cNvSpPr>
            <a:spLocks noGrp="1"/>
          </p:cNvSpPr>
          <p:nvPr>
            <p:ph type="sldNum" sz="quarter" idx="5"/>
          </p:nvPr>
        </p:nvSpPr>
        <p:spPr>
          <a:xfrm>
            <a:off x="3777608" y="9428585"/>
            <a:ext cx="2889938" cy="496333"/>
          </a:xfrm>
          <a:prstGeom prst="rect">
            <a:avLst/>
          </a:prstGeom>
        </p:spPr>
        <p:txBody>
          <a:bodyPr vert="horz" lIns="95643" tIns="47821" rIns="95643" bIns="47821" rtlCol="0" anchor="b"/>
          <a:lstStyle>
            <a:lvl1pPr algn="r">
              <a:defRPr sz="1300"/>
            </a:lvl1pPr>
          </a:lstStyle>
          <a:p>
            <a:fld id="{5FCD7576-3E4F-41A6-9B18-51910CF043B9}" type="slidenum">
              <a:rPr lang="en-NZ" smtClean="0"/>
              <a:pPr/>
              <a:t>‹#›</a:t>
            </a:fld>
            <a:endParaRPr lang="en-NZ" dirty="0"/>
          </a:p>
        </p:txBody>
      </p:sp>
    </p:spTree>
    <p:extLst>
      <p:ext uri="{BB962C8B-B14F-4D97-AF65-F5344CB8AC3E}">
        <p14:creationId xmlns:p14="http://schemas.microsoft.com/office/powerpoint/2010/main" val="34074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8055" y="3272719"/>
            <a:ext cx="3584434" cy="3100463"/>
          </a:xfrm>
          <a:prstGeom prst="rect">
            <a:avLst/>
          </a:prstGeom>
        </p:spPr>
        <p:txBody>
          <a:bodyPr lIns="61882" tIns="30942" rIns="61882" bIns="30942"/>
          <a:lstStyle/>
          <a:p>
            <a:endParaRPr lang="en-NZ" sz="1200" dirty="0"/>
          </a:p>
          <a:p>
            <a:endParaRPr lang="en-NZ" sz="1200" dirty="0"/>
          </a:p>
          <a:p>
            <a:endParaRPr lang="en-NZ" sz="1200" dirty="0"/>
          </a:p>
          <a:p>
            <a:endParaRPr lang="en-NZ" sz="1200" dirty="0"/>
          </a:p>
          <a:p>
            <a:endParaRPr lang="en-NZ" sz="1200" dirty="0"/>
          </a:p>
          <a:p>
            <a:endParaRPr lang="en-NZ" sz="1200" dirty="0"/>
          </a:p>
          <a:p>
            <a:endParaRPr lang="en-NZ" sz="1200"/>
          </a:p>
          <a:p>
            <a:r>
              <a:rPr lang="en-NZ" sz="1200"/>
              <a:t>Just </a:t>
            </a:r>
            <a:r>
              <a:rPr lang="en-NZ" sz="1200" dirty="0"/>
              <a:t>to be clear, I’m here in a personal capacity and not presenting the views of the Productivity Commission.</a:t>
            </a:r>
          </a:p>
        </p:txBody>
      </p:sp>
      <p:sp>
        <p:nvSpPr>
          <p:cNvPr id="4" name="Slide Number Placeholder 3"/>
          <p:cNvSpPr>
            <a:spLocks noGrp="1"/>
          </p:cNvSpPr>
          <p:nvPr>
            <p:ph type="sldNum" sz="quarter" idx="10"/>
          </p:nvPr>
        </p:nvSpPr>
        <p:spPr/>
        <p:txBody>
          <a:bodyPr/>
          <a:lstStyle/>
          <a:p>
            <a:fld id="{5FCD7576-3E4F-41A6-9B18-51910CF043B9}" type="slidenum">
              <a:rPr lang="en-NZ" sz="700">
                <a:solidFill>
                  <a:prstClr val="black"/>
                </a:solidFill>
              </a:rPr>
              <a:pPr/>
              <a:t>1</a:t>
            </a:fld>
            <a:endParaRPr lang="en-NZ" sz="700" dirty="0">
              <a:solidFill>
                <a:prstClr val="black"/>
              </a:solidFill>
            </a:endParaRPr>
          </a:p>
        </p:txBody>
      </p:sp>
    </p:spTree>
    <p:extLst>
      <p:ext uri="{BB962C8B-B14F-4D97-AF65-F5344CB8AC3E}">
        <p14:creationId xmlns:p14="http://schemas.microsoft.com/office/powerpoint/2010/main" val="120341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An alternative theory is that those countries that minimise Covid cases will suffer low economic costs, while those with high numbers of cases will bear the highest costs to their economies. The data does not provide much support for this theory.</a:t>
            </a:r>
          </a:p>
        </p:txBody>
      </p:sp>
      <p:sp>
        <p:nvSpPr>
          <p:cNvPr id="4" name="Slide Number Placeholder 3"/>
          <p:cNvSpPr>
            <a:spLocks noGrp="1"/>
          </p:cNvSpPr>
          <p:nvPr>
            <p:ph type="sldNum" sz="quarter" idx="5"/>
          </p:nvPr>
        </p:nvSpPr>
        <p:spPr/>
        <p:txBody>
          <a:bodyPr/>
          <a:lstStyle/>
          <a:p>
            <a:fld id="{5FCD7576-3E4F-41A6-9B18-51910CF043B9}" type="slidenum">
              <a:rPr lang="en-NZ" smtClean="0"/>
              <a:pPr/>
              <a:t>10</a:t>
            </a:fld>
            <a:endParaRPr lang="en-NZ" dirty="0"/>
          </a:p>
        </p:txBody>
      </p:sp>
    </p:spTree>
    <p:extLst>
      <p:ext uri="{BB962C8B-B14F-4D97-AF65-F5344CB8AC3E}">
        <p14:creationId xmlns:p14="http://schemas.microsoft.com/office/powerpoint/2010/main" val="233936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NZ is clearly doing better than the Czech Republic. But the best place to be is not where we are, it’s at the top left of this graph. Protecting health at lowest cost to the economy.</a:t>
            </a:r>
          </a:p>
          <a:p>
            <a:endParaRPr lang="en-NZ" dirty="0"/>
          </a:p>
          <a:p>
            <a:r>
              <a:rPr lang="en-NZ" dirty="0"/>
              <a:t>Other countries appear to be doing better than we are. I’ve highlighted Taiwan, South Korea, Japan and Australia. What can we learn from them?</a:t>
            </a:r>
          </a:p>
        </p:txBody>
      </p:sp>
      <p:sp>
        <p:nvSpPr>
          <p:cNvPr id="4" name="Slide Number Placeholder 3"/>
          <p:cNvSpPr>
            <a:spLocks noGrp="1"/>
          </p:cNvSpPr>
          <p:nvPr>
            <p:ph type="sldNum" sz="quarter" idx="5"/>
          </p:nvPr>
        </p:nvSpPr>
        <p:spPr/>
        <p:txBody>
          <a:bodyPr/>
          <a:lstStyle/>
          <a:p>
            <a:fld id="{5FCD7576-3E4F-41A6-9B18-51910CF043B9}" type="slidenum">
              <a:rPr lang="en-NZ" smtClean="0"/>
              <a:pPr/>
              <a:t>11</a:t>
            </a:fld>
            <a:endParaRPr lang="en-NZ" dirty="0"/>
          </a:p>
        </p:txBody>
      </p:sp>
    </p:spTree>
    <p:extLst>
      <p:ext uri="{BB962C8B-B14F-4D97-AF65-F5344CB8AC3E}">
        <p14:creationId xmlns:p14="http://schemas.microsoft.com/office/powerpoint/2010/main" val="3356450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I’m now going to discuss a selection of issues that we can anticipate as requiring such decisions.</a:t>
            </a:r>
          </a:p>
        </p:txBody>
      </p:sp>
      <p:sp>
        <p:nvSpPr>
          <p:cNvPr id="4" name="Slide Number Placeholder 3"/>
          <p:cNvSpPr>
            <a:spLocks noGrp="1"/>
          </p:cNvSpPr>
          <p:nvPr>
            <p:ph type="sldNum" sz="quarter" idx="5"/>
          </p:nvPr>
        </p:nvSpPr>
        <p:spPr/>
        <p:txBody>
          <a:bodyPr/>
          <a:lstStyle/>
          <a:p>
            <a:fld id="{5FCD7576-3E4F-41A6-9B18-51910CF043B9}" type="slidenum">
              <a:rPr lang="en-NZ" smtClean="0"/>
              <a:pPr/>
              <a:t>12</a:t>
            </a:fld>
            <a:endParaRPr lang="en-NZ" dirty="0"/>
          </a:p>
        </p:txBody>
      </p:sp>
    </p:spTree>
    <p:extLst>
      <p:ext uri="{BB962C8B-B14F-4D97-AF65-F5344CB8AC3E}">
        <p14:creationId xmlns:p14="http://schemas.microsoft.com/office/powerpoint/2010/main" val="399321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sz="1400" dirty="0"/>
              <a:t>Looking across countries and across time, we know that</a:t>
            </a:r>
          </a:p>
          <a:p>
            <a:r>
              <a:rPr lang="en-NZ" sz="1400" dirty="0"/>
              <a:t>* a healthier population results in a healthier economy, &amp; a healthy economy results in a healthier population</a:t>
            </a:r>
          </a:p>
          <a:p>
            <a:r>
              <a:rPr lang="en-NZ" sz="1400" dirty="0"/>
              <a:t>* richer countries can buy more and better health treatments</a:t>
            </a:r>
          </a:p>
          <a:p>
            <a:r>
              <a:rPr lang="en-NZ" sz="1400" dirty="0"/>
              <a:t>* unemployment is particularly negative for wellbeing (as are business failures)</a:t>
            </a:r>
          </a:p>
          <a:p>
            <a:pPr marL="0" indent="0">
              <a:buNone/>
            </a:pPr>
            <a:endParaRPr lang="en-NZ" sz="1400" dirty="0"/>
          </a:p>
          <a:p>
            <a:pPr marL="0" indent="0">
              <a:buNone/>
            </a:pPr>
            <a:r>
              <a:rPr lang="en-NZ" sz="1600" dirty="0"/>
              <a:t>Lockdowns, border closures and social distancing have indirect health costs</a:t>
            </a:r>
          </a:p>
          <a:p>
            <a:r>
              <a:rPr lang="en-NZ" sz="1400" dirty="0"/>
              <a:t>* These include delayed elective surgery, delayed diagnostic screening &amp; direct mental health costs</a:t>
            </a:r>
          </a:p>
          <a:p>
            <a:pPr marL="0" indent="0">
              <a:buNone/>
            </a:pPr>
            <a:endParaRPr lang="en-NZ" sz="1400" dirty="0"/>
          </a:p>
          <a:p>
            <a:pPr marL="0" indent="0">
              <a:buNone/>
            </a:pPr>
            <a:r>
              <a:rPr lang="en-NZ" sz="1400" dirty="0"/>
              <a:t>We have tools for measuring the effects of pandemics and policies on health and the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 quantified health outcomes as value of a statistical life or quality-adjusted life years (QALYs) </a:t>
            </a:r>
          </a:p>
          <a:p>
            <a:r>
              <a:rPr lang="en-NZ" sz="1200" dirty="0"/>
              <a:t>* shadow prices on lives and health (e.g. transport decisions, drug purchasing)</a:t>
            </a:r>
          </a:p>
          <a:p>
            <a:pPr marL="0" indent="0">
              <a:buNone/>
            </a:pPr>
            <a:endParaRPr lang="en-NZ" sz="1400" dirty="0"/>
          </a:p>
          <a:p>
            <a:r>
              <a:rPr lang="en-NZ" sz="1200" dirty="0"/>
              <a:t>If NZ is willing to spend $X to avoid the loss of a life or QALY then not having $X destroys NZ’s option to avoid the loss of a left or QALY</a:t>
            </a:r>
          </a:p>
          <a:p>
            <a:endParaRPr lang="en-NZ" sz="1200" dirty="0"/>
          </a:p>
          <a:p>
            <a:endParaRPr lang="en-NZ" sz="1200" dirty="0"/>
          </a:p>
          <a:p>
            <a:endParaRPr lang="en-NZ" sz="1200" dirty="0"/>
          </a:p>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13</a:t>
            </a:fld>
            <a:endParaRPr lang="en-NZ" dirty="0"/>
          </a:p>
        </p:txBody>
      </p:sp>
    </p:spTree>
    <p:extLst>
      <p:ext uri="{BB962C8B-B14F-4D97-AF65-F5344CB8AC3E}">
        <p14:creationId xmlns:p14="http://schemas.microsoft.com/office/powerpoint/2010/main" val="285074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t>A partly closed border is not ideal economically.</a:t>
            </a:r>
          </a:p>
          <a:p>
            <a:r>
              <a:rPr lang="en-NZ" sz="1200" dirty="0"/>
              <a:t>* rationing places is costly to citizens outside the country</a:t>
            </a:r>
          </a:p>
          <a:p>
            <a:r>
              <a:rPr lang="en-NZ" sz="1200" dirty="0"/>
              <a:t>* costly to businesses relying on overseas labour, tourism operators &amp; exporters</a:t>
            </a:r>
          </a:p>
          <a:p>
            <a:r>
              <a:rPr lang="en-NZ" sz="1200" dirty="0"/>
              <a:t>* socially costly to </a:t>
            </a:r>
            <a:r>
              <a:rPr lang="en-NZ" sz="1200" dirty="0" err="1"/>
              <a:t>NZers</a:t>
            </a:r>
            <a:r>
              <a:rPr lang="en-NZ" sz="1200" dirty="0"/>
              <a:t>, including being costly to visit family overseas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 allowing people out after a negative day 3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14</a:t>
            </a:fld>
            <a:endParaRPr lang="en-NZ" dirty="0"/>
          </a:p>
        </p:txBody>
      </p:sp>
    </p:spTree>
    <p:extLst>
      <p:ext uri="{BB962C8B-B14F-4D97-AF65-F5344CB8AC3E}">
        <p14:creationId xmlns:p14="http://schemas.microsoft.com/office/powerpoint/2010/main" val="329935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15</a:t>
            </a:fld>
            <a:endParaRPr lang="en-NZ" dirty="0"/>
          </a:p>
        </p:txBody>
      </p:sp>
    </p:spTree>
    <p:extLst>
      <p:ext uri="{BB962C8B-B14F-4D97-AF65-F5344CB8AC3E}">
        <p14:creationId xmlns:p14="http://schemas.microsoft.com/office/powerpoint/2010/main" val="2706351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sz="1200" dirty="0"/>
              <a:t>NZ approach has leant towards single messaging over plurality</a:t>
            </a:r>
          </a:p>
          <a:p>
            <a:r>
              <a:rPr lang="en-NZ" sz="1100" dirty="0"/>
              <a:t>e.g. monopoly provision of modelling</a:t>
            </a:r>
          </a:p>
          <a:p>
            <a:pPr marL="0" indent="0">
              <a:buNone/>
            </a:pPr>
            <a:endParaRPr lang="en-NZ" sz="1200" dirty="0"/>
          </a:p>
          <a:p>
            <a:pPr marL="0" indent="0">
              <a:buNone/>
            </a:pPr>
            <a:r>
              <a:rPr lang="en-NZ" sz="1200" dirty="0"/>
              <a:t>Plurality is harder to “manage”, but offers better overall outcomes</a:t>
            </a:r>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16</a:t>
            </a:fld>
            <a:endParaRPr lang="en-NZ" dirty="0"/>
          </a:p>
        </p:txBody>
      </p:sp>
    </p:spTree>
    <p:extLst>
      <p:ext uri="{BB962C8B-B14F-4D97-AF65-F5344CB8AC3E}">
        <p14:creationId xmlns:p14="http://schemas.microsoft.com/office/powerpoint/2010/main" val="1863436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NZ"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t>A lot of people are thinking about vaccine allocation in terms of equity. Such allocation is a classic “allocation of a scarce resource” question, that is the natural domain of economics.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t>Vaccines confer a private benefit on their recipient AND a spillover benefit to others. Good policy reflects both these benefits.</a:t>
            </a:r>
          </a:p>
          <a:p>
            <a:pPr marL="0" indent="0">
              <a:buNone/>
            </a:pPr>
            <a:endParaRPr lang="en-NZ" sz="1400" dirty="0"/>
          </a:p>
          <a:p>
            <a:pPr marL="0" indent="0">
              <a:buNone/>
            </a:pPr>
            <a:r>
              <a:rPr lang="en-NZ" sz="1400" dirty="0"/>
              <a:t>Managed isolation and quarantine is costly for the state and for those quarantine</a:t>
            </a:r>
          </a:p>
          <a:p>
            <a:r>
              <a:rPr lang="en-NZ" sz="1200" dirty="0"/>
              <a:t>* vaccination before people depart for NZ would be much cheaper than MIQ (assuming vaccinated people are not a likely source of further infection)</a:t>
            </a:r>
          </a:p>
          <a:p>
            <a:r>
              <a:rPr lang="en-NZ" sz="1200" dirty="0"/>
              <a:t>* this could justify NZ paying to vaccinate those wishing to return</a:t>
            </a:r>
          </a:p>
          <a:p>
            <a:r>
              <a:rPr lang="en-NZ" sz="1200" dirty="0"/>
              <a:t>* NZ could charge for vaccinating outwards travellers that plan to return after their trip</a:t>
            </a:r>
          </a:p>
          <a:p>
            <a:endParaRPr lang="en-NZ" dirty="0"/>
          </a:p>
          <a:p>
            <a:r>
              <a:rPr lang="en-NZ" dirty="0"/>
              <a:t>There is a difficult trade-off here. Are we collectively better off vaccinating NZ’s international travellers than its nursing home residents?</a:t>
            </a:r>
          </a:p>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17</a:t>
            </a:fld>
            <a:endParaRPr lang="en-NZ" dirty="0"/>
          </a:p>
        </p:txBody>
      </p:sp>
    </p:spTree>
    <p:extLst>
      <p:ext uri="{BB962C8B-B14F-4D97-AF65-F5344CB8AC3E}">
        <p14:creationId xmlns:p14="http://schemas.microsoft.com/office/powerpoint/2010/main" val="265742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18</a:t>
            </a:fld>
            <a:endParaRPr lang="en-NZ" dirty="0"/>
          </a:p>
        </p:txBody>
      </p:sp>
    </p:spTree>
    <p:extLst>
      <p:ext uri="{BB962C8B-B14F-4D97-AF65-F5344CB8AC3E}">
        <p14:creationId xmlns:p14="http://schemas.microsoft.com/office/powerpoint/2010/main" val="4196183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Clr>
                <a:srgbClr val="9EAE3A"/>
              </a:buClr>
            </a:pPr>
            <a:r>
              <a:rPr lang="en-NZ" sz="1200" dirty="0"/>
              <a:t>CBAs of course, only answer the specific question they are designed to address. So it is not necessarily valid to draw wider conclusions from them. That said, my own work on the release of the lockdown in April, Ian Harrison’s analysis of closing down the construction industry, &amp; Martin Lally’s analyses all suggest that some opportunities to minimise economic costs have been missed.</a:t>
            </a:r>
          </a:p>
          <a:p>
            <a:pPr>
              <a:spcBef>
                <a:spcPct val="20000"/>
              </a:spcBef>
              <a:buClr>
                <a:srgbClr val="9EAE3A"/>
              </a:buClr>
            </a:pPr>
            <a:endParaRPr lang="en-NZ" sz="1200" dirty="0"/>
          </a:p>
          <a:p>
            <a:pPr>
              <a:spcBef>
                <a:spcPct val="20000"/>
              </a:spcBef>
              <a:buClr>
                <a:srgbClr val="9EAE3A"/>
              </a:buClr>
            </a:pPr>
            <a:r>
              <a:rPr lang="en-NZ" sz="1200" dirty="0"/>
              <a:t>CBAs require clearly specified options, and predictions of what will (or would have) happened. They are</a:t>
            </a:r>
          </a:p>
          <a:p>
            <a:pPr marL="342900" indent="-342900">
              <a:spcBef>
                <a:spcPct val="20000"/>
              </a:spcBef>
              <a:buClr>
                <a:srgbClr val="9EAE3A"/>
              </a:buClr>
              <a:buFont typeface="Arial" pitchFamily="34" charset="0"/>
              <a:buChar char="•"/>
            </a:pPr>
            <a:r>
              <a:rPr lang="en-NZ" sz="1200" dirty="0"/>
              <a:t>inherently utilitarian – greatest good for the greatest number of people</a:t>
            </a:r>
          </a:p>
          <a:p>
            <a:pPr marL="342900" indent="-342900">
              <a:spcBef>
                <a:spcPct val="20000"/>
              </a:spcBef>
              <a:buClr>
                <a:srgbClr val="9EAE3A"/>
              </a:buClr>
              <a:buFont typeface="Arial" pitchFamily="34" charset="0"/>
              <a:buChar char="•"/>
            </a:pPr>
            <a:r>
              <a:rPr lang="en-NZ" sz="1200" dirty="0"/>
              <a:t>inherently egalitarian – individuals are valued equally</a:t>
            </a:r>
          </a:p>
          <a:p>
            <a:pPr marL="342900" indent="-342900">
              <a:spcBef>
                <a:spcPct val="20000"/>
              </a:spcBef>
              <a:buClr>
                <a:srgbClr val="9EAE3A"/>
              </a:buClr>
              <a:buFont typeface="Arial" pitchFamily="34" charset="0"/>
              <a:buChar char="•"/>
            </a:pPr>
            <a:r>
              <a:rPr lang="en-NZ" sz="1200" dirty="0"/>
              <a:t>should account for externalities, both positive and negative</a:t>
            </a:r>
          </a:p>
          <a:p>
            <a:pPr marL="342900" indent="-342900">
              <a:spcBef>
                <a:spcPct val="20000"/>
              </a:spcBef>
              <a:buClr>
                <a:srgbClr val="9EAE3A"/>
              </a:buClr>
              <a:buFont typeface="Arial" pitchFamily="34" charset="0"/>
              <a:buChar char="•"/>
            </a:pPr>
            <a:r>
              <a:rPr lang="en-NZ" sz="1200" dirty="0"/>
              <a:t>based on the concept of economic welfare, wider than “the economy”</a:t>
            </a:r>
          </a:p>
          <a:p>
            <a:pPr marL="342900" indent="-342900">
              <a:spcBef>
                <a:spcPct val="20000"/>
              </a:spcBef>
              <a:buClr>
                <a:srgbClr val="9EAE3A"/>
              </a:buClr>
              <a:buFont typeface="Arial" pitchFamily="34" charset="0"/>
              <a:buChar char="•"/>
            </a:pPr>
            <a:r>
              <a:rPr lang="en-NZ" sz="1200" dirty="0"/>
              <a:t>sums up the things people value, weighted by how much they value them</a:t>
            </a:r>
          </a:p>
          <a:p>
            <a:pPr marL="800100" lvl="1" indent="-342900">
              <a:spcBef>
                <a:spcPct val="20000"/>
              </a:spcBef>
              <a:buClr>
                <a:srgbClr val="9EAE3A"/>
              </a:buClr>
              <a:buFont typeface="Arial" pitchFamily="34" charset="0"/>
              <a:buChar char="•"/>
            </a:pPr>
            <a:r>
              <a:rPr lang="en-NZ" sz="1200" dirty="0"/>
              <a:t>uses market prices where available, and shadow prices where not</a:t>
            </a:r>
          </a:p>
          <a:p>
            <a:pPr marL="800100" lvl="2" indent="-342900">
              <a:spcBef>
                <a:spcPct val="20000"/>
              </a:spcBef>
              <a:buClr>
                <a:srgbClr val="9EAE3A"/>
              </a:buClr>
              <a:buFont typeface="Arial" pitchFamily="34" charset="0"/>
              <a:buChar char="•"/>
            </a:pPr>
            <a:r>
              <a:rPr lang="en-NZ" sz="1200" dirty="0"/>
              <a:t>shadow prices can be based on revealed or stated preferences</a:t>
            </a:r>
          </a:p>
          <a:p>
            <a:pPr marL="342900" indent="-342900">
              <a:spcBef>
                <a:spcPct val="20000"/>
              </a:spcBef>
              <a:buClr>
                <a:srgbClr val="9EAE3A"/>
              </a:buClr>
              <a:buFont typeface="Arial" pitchFamily="34" charset="0"/>
              <a:buChar char="•"/>
            </a:pPr>
            <a:r>
              <a:rPr lang="en-NZ" sz="1200" dirty="0"/>
              <a:t>both costs &amp; benefits need to be transformed to common units, typically monetary</a:t>
            </a:r>
          </a:p>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19</a:t>
            </a:fld>
            <a:endParaRPr lang="en-NZ" dirty="0"/>
          </a:p>
        </p:txBody>
      </p:sp>
    </p:spTree>
    <p:extLst>
      <p:ext uri="{BB962C8B-B14F-4D97-AF65-F5344CB8AC3E}">
        <p14:creationId xmlns:p14="http://schemas.microsoft.com/office/powerpoint/2010/main" val="114085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Half way there? </a:t>
            </a:r>
            <a:r>
              <a:rPr lang="en-NZ" sz="1200" dirty="0"/>
              <a:t>2020 was the year when the virus appeared &amp; spread. 2021 will be the year of mass vaccination; we can hope for something close to normality by year’s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t>Covid can damage both health and the economy. A good health outcome appears to be necessary but not sufficient for a good economic outcome. The challenge is to choose policies that protect health at lowest economic cost.</a:t>
            </a:r>
          </a:p>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2</a:t>
            </a:fld>
            <a:endParaRPr lang="en-NZ" dirty="0"/>
          </a:p>
        </p:txBody>
      </p:sp>
    </p:spTree>
    <p:extLst>
      <p:ext uri="{BB962C8B-B14F-4D97-AF65-F5344CB8AC3E}">
        <p14:creationId xmlns:p14="http://schemas.microsoft.com/office/powerpoint/2010/main" val="2268697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20</a:t>
            </a:fld>
            <a:endParaRPr lang="en-NZ" dirty="0"/>
          </a:p>
        </p:txBody>
      </p:sp>
    </p:spTree>
    <p:extLst>
      <p:ext uri="{BB962C8B-B14F-4D97-AF65-F5344CB8AC3E}">
        <p14:creationId xmlns:p14="http://schemas.microsoft.com/office/powerpoint/2010/main" val="690060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21</a:t>
            </a:fld>
            <a:endParaRPr lang="en-NZ" dirty="0"/>
          </a:p>
        </p:txBody>
      </p:sp>
    </p:spTree>
    <p:extLst>
      <p:ext uri="{BB962C8B-B14F-4D97-AF65-F5344CB8AC3E}">
        <p14:creationId xmlns:p14="http://schemas.microsoft.com/office/powerpoint/2010/main" val="96861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22</a:t>
            </a:fld>
            <a:endParaRPr lang="en-NZ" dirty="0"/>
          </a:p>
        </p:txBody>
      </p:sp>
    </p:spTree>
    <p:extLst>
      <p:ext uri="{BB962C8B-B14F-4D97-AF65-F5344CB8AC3E}">
        <p14:creationId xmlns:p14="http://schemas.microsoft.com/office/powerpoint/2010/main" val="3468109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3</a:t>
            </a:fld>
            <a:endParaRPr lang="en-NZ" dirty="0"/>
          </a:p>
        </p:txBody>
      </p:sp>
    </p:spTree>
    <p:extLst>
      <p:ext uri="{BB962C8B-B14F-4D97-AF65-F5344CB8AC3E}">
        <p14:creationId xmlns:p14="http://schemas.microsoft.com/office/powerpoint/2010/main" val="363318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NZ government has committed to purchasing some vaccine doses. However, on a global scale, it is difficult to argue that they are needed here before countries worse affected by the pandemic.</a:t>
            </a:r>
          </a:p>
          <a:p>
            <a:endParaRPr lang="en-NZ" dirty="0"/>
          </a:p>
          <a:p>
            <a:r>
              <a:rPr lang="en-NZ" dirty="0"/>
              <a:t>There are sill significant uncertainties around vaccines. These include efficacy, protective effect for non-vaccinated, duration of cover, side effects, and safety for groups not included in stage 3 trials. These uncertainties should reduce quickly now that distribution is underway.</a:t>
            </a:r>
          </a:p>
        </p:txBody>
      </p:sp>
      <p:sp>
        <p:nvSpPr>
          <p:cNvPr id="4" name="Slide Number Placeholder 3"/>
          <p:cNvSpPr>
            <a:spLocks noGrp="1"/>
          </p:cNvSpPr>
          <p:nvPr>
            <p:ph type="sldNum" sz="quarter" idx="5"/>
          </p:nvPr>
        </p:nvSpPr>
        <p:spPr/>
        <p:txBody>
          <a:bodyPr/>
          <a:lstStyle/>
          <a:p>
            <a:fld id="{5FCD7576-3E4F-41A6-9B18-51910CF043B9}" type="slidenum">
              <a:rPr lang="en-NZ" smtClean="0"/>
              <a:pPr/>
              <a:t>4</a:t>
            </a:fld>
            <a:endParaRPr lang="en-NZ" dirty="0"/>
          </a:p>
        </p:txBody>
      </p:sp>
    </p:spTree>
    <p:extLst>
      <p:ext uri="{BB962C8B-B14F-4D97-AF65-F5344CB8AC3E}">
        <p14:creationId xmlns:p14="http://schemas.microsoft.com/office/powerpoint/2010/main" val="2130371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Wellington has returned to something like normality. This may be misleading for us Wellingtonians. The normally frantic tourist towns of Queenstown and Te Anau remain ghost towns.</a:t>
            </a:r>
          </a:p>
          <a:p>
            <a:endParaRPr lang="en-US" dirty="0"/>
          </a:p>
          <a:p>
            <a:r>
              <a:rPr lang="en-US" dirty="0"/>
              <a:t>[Explain pictures]</a:t>
            </a:r>
          </a:p>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5</a:t>
            </a:fld>
            <a:endParaRPr lang="en-NZ" dirty="0"/>
          </a:p>
        </p:txBody>
      </p:sp>
    </p:spTree>
    <p:extLst>
      <p:ext uri="{BB962C8B-B14F-4D97-AF65-F5344CB8AC3E}">
        <p14:creationId xmlns:p14="http://schemas.microsoft.com/office/powerpoint/2010/main" val="2700217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know from previous recessions that employment takes many quarters to recover AFTER the recession ends. The green line shows employment recovery after the 2008 recession – it took 1½ years for employment to return to pre-recession levels. The brown line shows yesterday’s Treasury forecasts. They forecast employment to bottom out in mid 2022 and only slowly recover thereafter.</a:t>
            </a:r>
          </a:p>
          <a:p>
            <a:endParaRPr lang="en-NZ" dirty="0"/>
          </a:p>
          <a:p>
            <a:r>
              <a:rPr lang="en-NZ" dirty="0"/>
              <a:t>The view from today suggests that the employment hit from Covid will be deeper and longer-lasting than that of the Global Financial Crisis.</a:t>
            </a:r>
          </a:p>
        </p:txBody>
      </p:sp>
      <p:sp>
        <p:nvSpPr>
          <p:cNvPr id="4" name="Slide Number Placeholder 3"/>
          <p:cNvSpPr>
            <a:spLocks noGrp="1"/>
          </p:cNvSpPr>
          <p:nvPr>
            <p:ph type="sldNum" sz="quarter" idx="5"/>
          </p:nvPr>
        </p:nvSpPr>
        <p:spPr/>
        <p:txBody>
          <a:bodyPr/>
          <a:lstStyle/>
          <a:p>
            <a:fld id="{5FCD7576-3E4F-41A6-9B18-51910CF043B9}" type="slidenum">
              <a:rPr lang="en-NZ" smtClean="0"/>
              <a:pPr/>
              <a:t>6</a:t>
            </a:fld>
            <a:endParaRPr lang="en-NZ" dirty="0"/>
          </a:p>
        </p:txBody>
      </p:sp>
    </p:spTree>
    <p:extLst>
      <p:ext uri="{BB962C8B-B14F-4D97-AF65-F5344CB8AC3E}">
        <p14:creationId xmlns:p14="http://schemas.microsoft.com/office/powerpoint/2010/main" val="191481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On a more positive note, the Covid case fatality rate has dropped dramatically. </a:t>
            </a:r>
          </a:p>
          <a:p>
            <a:endParaRPr lang="en-NZ" dirty="0"/>
          </a:p>
          <a:p>
            <a:r>
              <a:rPr lang="en-NZ" dirty="0"/>
              <a:t>The blue line shows that Covid cases are peaking globally. </a:t>
            </a:r>
          </a:p>
          <a:p>
            <a:endParaRPr lang="en-NZ" dirty="0"/>
          </a:p>
          <a:p>
            <a:r>
              <a:rPr lang="en-NZ" dirty="0"/>
              <a:t>The orange line shows that Covid deaths are similarly peaking.</a:t>
            </a:r>
          </a:p>
          <a:p>
            <a:endParaRPr lang="en-NZ" dirty="0"/>
          </a:p>
          <a:p>
            <a:r>
              <a:rPr lang="en-NZ" dirty="0"/>
              <a:t>But the ratio of the two – the number of deaths per 100 cases – plotted here as a green line, has fallen significantly since its April peak.</a:t>
            </a:r>
          </a:p>
          <a:p>
            <a:endParaRPr lang="en-NZ" dirty="0"/>
          </a:p>
          <a:p>
            <a:r>
              <a:rPr lang="en-NZ" dirty="0"/>
              <a:t>Better treatment and improved isolation of the vulnerable are the most likely contributors to this improvement.</a:t>
            </a:r>
          </a:p>
        </p:txBody>
      </p:sp>
      <p:sp>
        <p:nvSpPr>
          <p:cNvPr id="4" name="Slide Number Placeholder 3"/>
          <p:cNvSpPr>
            <a:spLocks noGrp="1"/>
          </p:cNvSpPr>
          <p:nvPr>
            <p:ph type="sldNum" sz="quarter" idx="5"/>
          </p:nvPr>
        </p:nvSpPr>
        <p:spPr/>
        <p:txBody>
          <a:bodyPr/>
          <a:lstStyle/>
          <a:p>
            <a:fld id="{5FCD7576-3E4F-41A6-9B18-51910CF043B9}" type="slidenum">
              <a:rPr lang="en-NZ" smtClean="0"/>
              <a:pPr/>
              <a:t>7</a:t>
            </a:fld>
            <a:endParaRPr lang="en-NZ" dirty="0"/>
          </a:p>
        </p:txBody>
      </p:sp>
    </p:spTree>
    <p:extLst>
      <p:ext uri="{BB962C8B-B14F-4D97-AF65-F5344CB8AC3E}">
        <p14:creationId xmlns:p14="http://schemas.microsoft.com/office/powerpoint/2010/main" val="3071175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CD7576-3E4F-41A6-9B18-51910CF043B9}" type="slidenum">
              <a:rPr lang="en-NZ" smtClean="0"/>
              <a:pPr/>
              <a:t>8</a:t>
            </a:fld>
            <a:endParaRPr lang="en-NZ" dirty="0"/>
          </a:p>
        </p:txBody>
      </p:sp>
    </p:spTree>
    <p:extLst>
      <p:ext uri="{BB962C8B-B14F-4D97-AF65-F5344CB8AC3E}">
        <p14:creationId xmlns:p14="http://schemas.microsoft.com/office/powerpoint/2010/main" val="2779660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graph shows most of the world’s countries. </a:t>
            </a:r>
          </a:p>
          <a:p>
            <a:endParaRPr lang="en-NZ" dirty="0"/>
          </a:p>
          <a:p>
            <a:r>
              <a:rPr lang="en-NZ" dirty="0"/>
              <a:t>The economies of those towards the top are doing well, and those towards the bottom are doing badly. Importantly, all countries are expected to do worse economically in 2020 than they did in 2019. Covid is costly.</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Those on the left have performed best in controlling Covid, and those on the right have done poorly. </a:t>
            </a:r>
          </a:p>
          <a:p>
            <a:endParaRPr lang="en-NZ" dirty="0"/>
          </a:p>
          <a:p>
            <a:r>
              <a:rPr lang="en-NZ" dirty="0"/>
              <a:t>If countries’ policy choices reflected an inescapable trade-off between health vs. their economies, then countries would cluster along the dashed line. </a:t>
            </a:r>
          </a:p>
        </p:txBody>
      </p:sp>
      <p:sp>
        <p:nvSpPr>
          <p:cNvPr id="4" name="Slide Number Placeholder 3"/>
          <p:cNvSpPr>
            <a:spLocks noGrp="1"/>
          </p:cNvSpPr>
          <p:nvPr>
            <p:ph type="sldNum" sz="quarter" idx="5"/>
          </p:nvPr>
        </p:nvSpPr>
        <p:spPr/>
        <p:txBody>
          <a:bodyPr/>
          <a:lstStyle/>
          <a:p>
            <a:fld id="{5FCD7576-3E4F-41A6-9B18-51910CF043B9}" type="slidenum">
              <a:rPr lang="en-NZ" smtClean="0"/>
              <a:pPr/>
              <a:t>9</a:t>
            </a:fld>
            <a:endParaRPr lang="en-NZ" dirty="0"/>
          </a:p>
        </p:txBody>
      </p:sp>
    </p:spTree>
    <p:extLst>
      <p:ext uri="{BB962C8B-B14F-4D97-AF65-F5344CB8AC3E}">
        <p14:creationId xmlns:p14="http://schemas.microsoft.com/office/powerpoint/2010/main" val="3124130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7772400" cy="1323578"/>
          </a:xfrm>
          <a:noFill/>
          <a:ln>
            <a:noFill/>
          </a:ln>
        </p:spPr>
        <p:txBody>
          <a:bodyPr>
            <a:normAutofit/>
          </a:bodyPr>
          <a:lstStyle>
            <a:lvl1pPr algn="l">
              <a:defRPr lang="en-NZ" sz="4400" b="1" kern="1200" dirty="0">
                <a:ln w="10541" cmpd="sng">
                  <a:noFill/>
                  <a:prstDash val="solid"/>
                </a:ln>
                <a:solidFill>
                  <a:srgbClr val="C1CA3C"/>
                </a:solidFill>
                <a:latin typeface="+mn-lt"/>
                <a:ea typeface="+mn-ea"/>
                <a:cs typeface="+mn-cs"/>
              </a:defRPr>
            </a:lvl1pPr>
          </a:lstStyle>
          <a:p>
            <a:r>
              <a:rPr lang="en-US" dirty="0"/>
              <a:t>Click to edit Master title style</a:t>
            </a:r>
            <a:endParaRPr lang="en-NZ" dirty="0"/>
          </a:p>
        </p:txBody>
      </p:sp>
      <p:sp>
        <p:nvSpPr>
          <p:cNvPr id="3" name="Subtitle 2"/>
          <p:cNvSpPr>
            <a:spLocks noGrp="1"/>
          </p:cNvSpPr>
          <p:nvPr>
            <p:ph type="subTitle" idx="1"/>
          </p:nvPr>
        </p:nvSpPr>
        <p:spPr>
          <a:xfrm>
            <a:off x="467544" y="5000531"/>
            <a:ext cx="5760640" cy="1236781"/>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NZ" dirty="0"/>
          </a:p>
        </p:txBody>
      </p:sp>
      <p:sp>
        <p:nvSpPr>
          <p:cNvPr id="4" name="Date Placeholder 3"/>
          <p:cNvSpPr>
            <a:spLocks noGrp="1"/>
          </p:cNvSpPr>
          <p:nvPr>
            <p:ph type="dt" sz="half" idx="10"/>
          </p:nvPr>
        </p:nvSpPr>
        <p:spPr/>
        <p:txBody>
          <a:bodyPr/>
          <a:lstStyle>
            <a:lvl1pPr>
              <a:defRPr/>
            </a:lvl1pPr>
          </a:lstStyle>
          <a:p>
            <a:r>
              <a:rPr lang="en-NZ" dirty="0"/>
              <a:t>14 February 2020</a:t>
            </a:r>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C680D0E-23C6-4E60-B2D4-7C83F6C59F0F}" type="slidenum">
              <a:rPr lang="en-NZ" smtClean="0"/>
              <a:pPr/>
              <a:t>‹#›</a:t>
            </a:fld>
            <a:endParaRPr lang="en-NZ"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8085" y="5229926"/>
            <a:ext cx="1678371" cy="974996"/>
          </a:xfrm>
          <a:prstGeom prst="rect">
            <a:avLst/>
          </a:prstGeom>
        </p:spPr>
      </p:pic>
      <p:sp>
        <p:nvSpPr>
          <p:cNvPr id="9" name="Picture Placeholder 8"/>
          <p:cNvSpPr>
            <a:spLocks noGrp="1"/>
          </p:cNvSpPr>
          <p:nvPr>
            <p:ph type="pic" sz="quarter" idx="13" hasCustomPrompt="1"/>
          </p:nvPr>
        </p:nvSpPr>
        <p:spPr>
          <a:xfrm>
            <a:off x="468313" y="333375"/>
            <a:ext cx="8207375" cy="3024188"/>
          </a:xfrm>
        </p:spPr>
        <p:txBody>
          <a:bodyPr/>
          <a:lstStyle>
            <a:lvl1pPr>
              <a:defRPr/>
            </a:lvl1pPr>
          </a:lstStyle>
          <a:p>
            <a:r>
              <a:rPr lang="en-NZ" dirty="0"/>
              <a:t>Add </a:t>
            </a:r>
            <a:r>
              <a:rPr lang="en-NZ" dirty="0" err="1"/>
              <a:t>ProdCom</a:t>
            </a:r>
            <a:r>
              <a:rPr lang="en-NZ" dirty="0"/>
              <a:t> illustration from I:\Communications\Images\Illustrations</a:t>
            </a:r>
          </a:p>
          <a:p>
            <a:endParaRPr lang="en-NZ" dirty="0"/>
          </a:p>
        </p:txBody>
      </p:sp>
    </p:spTree>
    <p:extLst>
      <p:ext uri="{BB962C8B-B14F-4D97-AF65-F5344CB8AC3E}">
        <p14:creationId xmlns:p14="http://schemas.microsoft.com/office/powerpoint/2010/main" val="382639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19056" cy="1143000"/>
          </a:xfrm>
        </p:spPr>
        <p:txBody>
          <a:bodyPr anchor="b">
            <a:normAutofit/>
          </a:bodyPr>
          <a:lstStyle>
            <a:lvl1pPr algn="l">
              <a:defRPr sz="3600" b="1"/>
            </a:lvl1pPr>
          </a:lstStyle>
          <a:p>
            <a:r>
              <a:rPr lang="en-US"/>
              <a:t>Click to edit Master title style</a:t>
            </a:r>
            <a:endParaRPr lang="en-NZ" dirty="0"/>
          </a:p>
        </p:txBody>
      </p:sp>
      <p:sp>
        <p:nvSpPr>
          <p:cNvPr id="3" name="Content Placeholder 2"/>
          <p:cNvSpPr>
            <a:spLocks noGrp="1"/>
          </p:cNvSpPr>
          <p:nvPr>
            <p:ph idx="1"/>
          </p:nvPr>
        </p:nvSpPr>
        <p:spPr/>
        <p:txBody>
          <a:bodyPr/>
          <a:lstStyle>
            <a:lvl1pPr>
              <a:buClr>
                <a:srgbClr val="9EAE3A"/>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dirty="0"/>
          </a:p>
        </p:txBody>
      </p:sp>
      <p:cxnSp>
        <p:nvCxnSpPr>
          <p:cNvPr id="14" name="Straight Connector 13"/>
          <p:cNvCxnSpPr/>
          <p:nvPr userDrawn="1"/>
        </p:nvCxnSpPr>
        <p:spPr>
          <a:xfrm>
            <a:off x="467544" y="1412776"/>
            <a:ext cx="8208912" cy="0"/>
          </a:xfrm>
          <a:prstGeom prst="line">
            <a:avLst/>
          </a:prstGeom>
          <a:ln w="69850" cap="rnd">
            <a:solidFill>
              <a:srgbClr val="C1CA3C"/>
            </a:solidFill>
          </a:ln>
        </p:spPr>
        <p:style>
          <a:lnRef idx="1">
            <a:schemeClr val="accent3"/>
          </a:lnRef>
          <a:fillRef idx="0">
            <a:schemeClr val="accent3"/>
          </a:fillRef>
          <a:effectRef idx="0">
            <a:schemeClr val="accent3"/>
          </a:effectRef>
          <a:fontRef idx="minor">
            <a:schemeClr val="tx1"/>
          </a:fontRef>
        </p:style>
      </p:cxnSp>
      <p:sp>
        <p:nvSpPr>
          <p:cNvPr id="6" name="Date Placeholder 3"/>
          <p:cNvSpPr>
            <a:spLocks noGrp="1"/>
          </p:cNvSpPr>
          <p:nvPr>
            <p:ph type="dt" sz="half" idx="10"/>
          </p:nvPr>
        </p:nvSpPr>
        <p:spPr>
          <a:xfrm>
            <a:off x="457200" y="6356350"/>
            <a:ext cx="2133600" cy="365125"/>
          </a:xfrm>
        </p:spPr>
        <p:txBody>
          <a:bodyPr/>
          <a:lstStyle>
            <a:lvl1pPr>
              <a:defRPr/>
            </a:lvl1pPr>
          </a:lstStyle>
          <a:p>
            <a:r>
              <a:rPr lang="en-NZ" dirty="0"/>
              <a:t>14 February 2020</a:t>
            </a:r>
          </a:p>
        </p:txBody>
      </p:sp>
      <p:sp>
        <p:nvSpPr>
          <p:cNvPr id="7" name="Footer Placeholder 4"/>
          <p:cNvSpPr>
            <a:spLocks noGrp="1"/>
          </p:cNvSpPr>
          <p:nvPr>
            <p:ph type="ftr" sz="quarter" idx="11"/>
          </p:nvPr>
        </p:nvSpPr>
        <p:spPr>
          <a:xfrm>
            <a:off x="3124200" y="6356350"/>
            <a:ext cx="2895600" cy="365125"/>
          </a:xfrm>
        </p:spPr>
        <p:txBody>
          <a:bodyPr/>
          <a:lstStyle/>
          <a:p>
            <a:endParaRPr lang="en-NZ" dirty="0"/>
          </a:p>
        </p:txBody>
      </p:sp>
      <p:sp>
        <p:nvSpPr>
          <p:cNvPr id="9" name="Slide Number Placeholder 5"/>
          <p:cNvSpPr>
            <a:spLocks noGrp="1"/>
          </p:cNvSpPr>
          <p:nvPr>
            <p:ph type="sldNum" sz="quarter" idx="12"/>
          </p:nvPr>
        </p:nvSpPr>
        <p:spPr>
          <a:xfrm>
            <a:off x="6553200" y="6356350"/>
            <a:ext cx="2133600" cy="365125"/>
          </a:xfrm>
        </p:spPr>
        <p:txBody>
          <a:bodyPr/>
          <a:lstStyle/>
          <a:p>
            <a:fld id="{1C680D0E-23C6-4E60-B2D4-7C83F6C59F0F}" type="slidenum">
              <a:rPr lang="en-NZ" smtClean="0"/>
              <a:pPr/>
              <a:t>‹#›</a:t>
            </a:fld>
            <a:endParaRPr lang="en-NZ" dirty="0"/>
          </a:p>
        </p:txBody>
      </p:sp>
    </p:spTree>
    <p:extLst>
      <p:ext uri="{BB962C8B-B14F-4D97-AF65-F5344CB8AC3E}">
        <p14:creationId xmlns:p14="http://schemas.microsoft.com/office/powerpoint/2010/main" val="147568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rrativ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9EAE3A"/>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cxnSp>
        <p:nvCxnSpPr>
          <p:cNvPr id="14" name="Straight Connector 13"/>
          <p:cNvCxnSpPr/>
          <p:nvPr userDrawn="1"/>
        </p:nvCxnSpPr>
        <p:spPr>
          <a:xfrm>
            <a:off x="467544" y="1412776"/>
            <a:ext cx="8208912" cy="0"/>
          </a:xfrm>
          <a:prstGeom prst="line">
            <a:avLst/>
          </a:prstGeom>
          <a:ln w="69850" cap="rnd">
            <a:solidFill>
              <a:srgbClr val="C1CA3C"/>
            </a:solidFill>
          </a:ln>
        </p:spPr>
        <p:style>
          <a:lnRef idx="1">
            <a:schemeClr val="accent3"/>
          </a:lnRef>
          <a:fillRef idx="0">
            <a:schemeClr val="accent3"/>
          </a:fillRef>
          <a:effectRef idx="0">
            <a:schemeClr val="accent3"/>
          </a:effectRef>
          <a:fontRef idx="minor">
            <a:schemeClr val="tx1"/>
          </a:fontRef>
        </p:style>
      </p:cxnSp>
      <p:sp>
        <p:nvSpPr>
          <p:cNvPr id="6" name="Date Placeholder 3"/>
          <p:cNvSpPr>
            <a:spLocks noGrp="1"/>
          </p:cNvSpPr>
          <p:nvPr>
            <p:ph type="dt" sz="half" idx="10"/>
          </p:nvPr>
        </p:nvSpPr>
        <p:spPr>
          <a:xfrm>
            <a:off x="457200" y="6356350"/>
            <a:ext cx="2133600" cy="365125"/>
          </a:xfrm>
        </p:spPr>
        <p:txBody>
          <a:bodyPr/>
          <a:lstStyle>
            <a:lvl1pPr>
              <a:defRPr/>
            </a:lvl1pPr>
          </a:lstStyle>
          <a:p>
            <a:r>
              <a:rPr lang="en-NZ" dirty="0"/>
              <a:t>14 February 2020</a:t>
            </a:r>
          </a:p>
        </p:txBody>
      </p:sp>
      <p:sp>
        <p:nvSpPr>
          <p:cNvPr id="7" name="Footer Placeholder 4"/>
          <p:cNvSpPr>
            <a:spLocks noGrp="1"/>
          </p:cNvSpPr>
          <p:nvPr>
            <p:ph type="ftr" sz="quarter" idx="11"/>
          </p:nvPr>
        </p:nvSpPr>
        <p:spPr>
          <a:xfrm>
            <a:off x="3124200" y="6356350"/>
            <a:ext cx="2895600" cy="365125"/>
          </a:xfrm>
        </p:spPr>
        <p:txBody>
          <a:bodyPr/>
          <a:lstStyle/>
          <a:p>
            <a:endParaRPr lang="en-NZ" dirty="0"/>
          </a:p>
        </p:txBody>
      </p:sp>
      <p:sp>
        <p:nvSpPr>
          <p:cNvPr id="9" name="Slide Number Placeholder 5"/>
          <p:cNvSpPr>
            <a:spLocks noGrp="1"/>
          </p:cNvSpPr>
          <p:nvPr>
            <p:ph type="sldNum" sz="quarter" idx="12"/>
          </p:nvPr>
        </p:nvSpPr>
        <p:spPr>
          <a:xfrm>
            <a:off x="6553200" y="6356350"/>
            <a:ext cx="2133600" cy="365125"/>
          </a:xfrm>
        </p:spPr>
        <p:txBody>
          <a:bodyPr/>
          <a:lstStyle/>
          <a:p>
            <a:fld id="{1C680D0E-23C6-4E60-B2D4-7C83F6C59F0F}" type="slidenum">
              <a:rPr lang="en-NZ" smtClean="0"/>
              <a:pPr/>
              <a:t>‹#›</a:t>
            </a:fld>
            <a:endParaRPr lang="en-NZ" dirty="0"/>
          </a:p>
        </p:txBody>
      </p:sp>
      <p:sp>
        <p:nvSpPr>
          <p:cNvPr id="5" name="Text Placeholder 4"/>
          <p:cNvSpPr>
            <a:spLocks noGrp="1"/>
          </p:cNvSpPr>
          <p:nvPr>
            <p:ph type="body" sz="quarter" idx="13" hasCustomPrompt="1"/>
          </p:nvPr>
        </p:nvSpPr>
        <p:spPr>
          <a:xfrm>
            <a:off x="468313" y="288925"/>
            <a:ext cx="6407150" cy="1123950"/>
          </a:xfrm>
        </p:spPr>
        <p:txBody>
          <a:bodyPr>
            <a:normAutofit/>
          </a:bodyPr>
          <a:lstStyle>
            <a:lvl1pPr marL="0" indent="0">
              <a:buNone/>
              <a:defRPr sz="2400" b="1" baseline="0"/>
            </a:lvl1pPr>
          </a:lstStyle>
          <a:p>
            <a:pPr lvl="0"/>
            <a:r>
              <a:rPr lang="en-US" dirty="0"/>
              <a:t>Use 24 </a:t>
            </a:r>
            <a:r>
              <a:rPr lang="en-US" dirty="0" err="1"/>
              <a:t>pt</a:t>
            </a:r>
            <a:r>
              <a:rPr lang="en-US" dirty="0"/>
              <a:t> font if you need more of a narrative at the top, but try to stick to 3 lines max., and keep the main text to a minimum.</a:t>
            </a:r>
            <a:endParaRPr lang="en-NZ" dirty="0"/>
          </a:p>
        </p:txBody>
      </p:sp>
    </p:spTree>
    <p:extLst>
      <p:ext uri="{BB962C8B-B14F-4D97-AF65-F5344CB8AC3E}">
        <p14:creationId xmlns:p14="http://schemas.microsoft.com/office/powerpoint/2010/main" val="2993784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opic">
    <p:spTree>
      <p:nvGrpSpPr>
        <p:cNvPr id="1" name=""/>
        <p:cNvGrpSpPr/>
        <p:nvPr/>
      </p:nvGrpSpPr>
      <p:grpSpPr>
        <a:xfrm>
          <a:off x="0" y="0"/>
          <a:ext cx="0" cy="0"/>
          <a:chOff x="0" y="0"/>
          <a:chExt cx="0" cy="0"/>
        </a:xfrm>
      </p:grpSpPr>
      <p:sp>
        <p:nvSpPr>
          <p:cNvPr id="2" name="Title 1"/>
          <p:cNvSpPr>
            <a:spLocks noGrp="1"/>
          </p:cNvSpPr>
          <p:nvPr>
            <p:ph type="title"/>
          </p:nvPr>
        </p:nvSpPr>
        <p:spPr>
          <a:xfrm>
            <a:off x="420818" y="1700808"/>
            <a:ext cx="8229600" cy="1143000"/>
          </a:xfrm>
          <a:prstGeom prst="roundRect">
            <a:avLst/>
          </a:prstGeom>
          <a:solidFill>
            <a:srgbClr val="C1CA3C"/>
          </a:solidFill>
        </p:spPr>
        <p:txBody>
          <a:bodyPr/>
          <a:lstStyle>
            <a:lvl1pPr>
              <a:defRPr>
                <a:solidFill>
                  <a:schemeClr val="bg1"/>
                </a:solidFill>
              </a:defRPr>
            </a:lvl1pPr>
          </a:lstStyle>
          <a:p>
            <a:r>
              <a:rPr lang="en-US" dirty="0"/>
              <a:t>Click to edit Master title style</a:t>
            </a:r>
            <a:endParaRPr lang="en-NZ" dirty="0"/>
          </a:p>
        </p:txBody>
      </p:sp>
      <p:sp>
        <p:nvSpPr>
          <p:cNvPr id="3" name="Date Placeholder 2"/>
          <p:cNvSpPr>
            <a:spLocks noGrp="1"/>
          </p:cNvSpPr>
          <p:nvPr>
            <p:ph type="dt" sz="half" idx="10"/>
          </p:nvPr>
        </p:nvSpPr>
        <p:spPr/>
        <p:txBody>
          <a:bodyPr/>
          <a:lstStyle>
            <a:lvl1pPr>
              <a:defRPr/>
            </a:lvl1pPr>
          </a:lstStyle>
          <a:p>
            <a:r>
              <a:rPr lang="en-NZ" dirty="0"/>
              <a:t>14 February 2020</a:t>
            </a:r>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a:t>
            </a:fld>
            <a:endParaRPr lang="en-NZ" dirty="0"/>
          </a:p>
        </p:txBody>
      </p:sp>
      <p:sp>
        <p:nvSpPr>
          <p:cNvPr id="7" name="Picture Placeholder 8"/>
          <p:cNvSpPr>
            <a:spLocks noGrp="1"/>
          </p:cNvSpPr>
          <p:nvPr>
            <p:ph type="pic" sz="quarter" idx="13" hasCustomPrompt="1"/>
          </p:nvPr>
        </p:nvSpPr>
        <p:spPr>
          <a:xfrm>
            <a:off x="468312" y="3429000"/>
            <a:ext cx="8207375" cy="2016224"/>
          </a:xfrm>
        </p:spPr>
        <p:txBody>
          <a:bodyPr/>
          <a:lstStyle>
            <a:lvl1pPr>
              <a:defRPr/>
            </a:lvl1pPr>
          </a:lstStyle>
          <a:p>
            <a:r>
              <a:rPr lang="en-NZ" dirty="0"/>
              <a:t>Add </a:t>
            </a:r>
            <a:r>
              <a:rPr lang="en-NZ" dirty="0" err="1"/>
              <a:t>ProdCom</a:t>
            </a:r>
            <a:r>
              <a:rPr lang="en-NZ" dirty="0"/>
              <a:t> illustration from I:\Communications\Images\Illustrations</a:t>
            </a:r>
          </a:p>
          <a:p>
            <a:endParaRPr lang="en-NZ" dirty="0"/>
          </a:p>
        </p:txBody>
      </p:sp>
    </p:spTree>
    <p:extLst>
      <p:ext uri="{BB962C8B-B14F-4D97-AF65-F5344CB8AC3E}">
        <p14:creationId xmlns:p14="http://schemas.microsoft.com/office/powerpoint/2010/main" val="22309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NZ" dirty="0"/>
              <a:t>14 February 2020</a:t>
            </a:r>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1C680D0E-23C6-4E60-B2D4-7C83F6C59F0F}" type="slidenum">
              <a:rPr lang="en-NZ" smtClean="0"/>
              <a:pPr/>
              <a:t>‹#›</a:t>
            </a:fld>
            <a:endParaRPr lang="en-NZ" dirty="0"/>
          </a:p>
        </p:txBody>
      </p:sp>
    </p:spTree>
    <p:extLst>
      <p:ext uri="{BB962C8B-B14F-4D97-AF65-F5344CB8AC3E}">
        <p14:creationId xmlns:p14="http://schemas.microsoft.com/office/powerpoint/2010/main" val="187724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111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NZ" dirty="0"/>
              <a:t>14 February 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80D0E-23C6-4E60-B2D4-7C83F6C59F0F}" type="slidenum">
              <a:rPr lang="en-NZ" smtClean="0"/>
              <a:pPr/>
              <a:t>‹#›</a:t>
            </a:fld>
            <a:endParaRPr lang="en-NZ" dirty="0"/>
          </a:p>
        </p:txBody>
      </p:sp>
      <p:pic>
        <p:nvPicPr>
          <p:cNvPr id="7" name="Picture 6" descr="A close up of a watch&#10;&#10;Description automatically generated">
            <a:extLst>
              <a:ext uri="{FF2B5EF4-FFF2-40B4-BE49-F238E27FC236}">
                <a16:creationId xmlns:a16="http://schemas.microsoft.com/office/drawing/2014/main" id="{1ED210D5-7BEE-44CA-B124-E58B2D4C752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89286" y="274638"/>
            <a:ext cx="1197514" cy="1197514"/>
          </a:xfrm>
          <a:prstGeom prst="rect">
            <a:avLst/>
          </a:prstGeom>
        </p:spPr>
      </p:pic>
    </p:spTree>
    <p:extLst>
      <p:ext uri="{BB962C8B-B14F-4D97-AF65-F5344CB8AC3E}">
        <p14:creationId xmlns:p14="http://schemas.microsoft.com/office/powerpoint/2010/main" val="2674637049"/>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688" r:id="rId3"/>
    <p:sldLayoutId id="2147483687" r:id="rId4"/>
    <p:sldLayoutId id="2147483655" r:id="rId5"/>
    <p:sldLayoutId id="2147483702" r:id="rId6"/>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close up of a watch&#10;&#10;Description automatically generated">
            <a:extLst>
              <a:ext uri="{FF2B5EF4-FFF2-40B4-BE49-F238E27FC236}">
                <a16:creationId xmlns:a16="http://schemas.microsoft.com/office/drawing/2014/main" id="{4BBCAD28-5651-4AB0-BF0C-120746795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1871446"/>
            <a:ext cx="3636404" cy="3636404"/>
          </a:xfrm>
          <a:prstGeom prst="rect">
            <a:avLst/>
          </a:prstGeom>
        </p:spPr>
      </p:pic>
      <p:sp>
        <p:nvSpPr>
          <p:cNvPr id="3" name="Text Placeholder 2"/>
          <p:cNvSpPr>
            <a:spLocks noGrp="1"/>
          </p:cNvSpPr>
          <p:nvPr>
            <p:ph type="body" idx="1"/>
          </p:nvPr>
        </p:nvSpPr>
        <p:spPr>
          <a:xfrm>
            <a:off x="683568" y="5301208"/>
            <a:ext cx="7272808" cy="1152128"/>
          </a:xfrm>
          <a:noFill/>
        </p:spPr>
        <p:txBody>
          <a:bodyPr anchor="t" anchorCtr="0">
            <a:noAutofit/>
          </a:bodyPr>
          <a:lstStyle/>
          <a:p>
            <a:pPr algn="ctr"/>
            <a:r>
              <a:rPr lang="en-NZ" sz="1800" b="1" dirty="0">
                <a:solidFill>
                  <a:schemeClr val="tx1">
                    <a:lumMod val="50000"/>
                    <a:lumOff val="50000"/>
                  </a:schemeClr>
                </a:solidFill>
                <a:latin typeface="Arial"/>
                <a:cs typeface="Arial"/>
              </a:rPr>
              <a:t>Dave Heatley</a:t>
            </a:r>
          </a:p>
          <a:p>
            <a:pPr algn="ctr"/>
            <a:r>
              <a:rPr lang="en-NZ" sz="1800" b="1" dirty="0">
                <a:solidFill>
                  <a:schemeClr val="tx1">
                    <a:lumMod val="50000"/>
                    <a:lumOff val="50000"/>
                  </a:schemeClr>
                </a:solidFill>
                <a:latin typeface="Arial"/>
                <a:cs typeface="Arial"/>
              </a:rPr>
              <a:t>Presentation to LEANZ, 17 December 2020</a:t>
            </a:r>
          </a:p>
          <a:p>
            <a:pPr algn="ctr"/>
            <a:r>
              <a:rPr lang="en-NZ" sz="1800" b="1" dirty="0">
                <a:solidFill>
                  <a:schemeClr val="tx1">
                    <a:lumMod val="50000"/>
                    <a:lumOff val="50000"/>
                  </a:schemeClr>
                </a:solidFill>
                <a:latin typeface="Arial"/>
                <a:cs typeface="Arial"/>
              </a:rPr>
              <a:t>Views expressed are my own</a:t>
            </a:r>
          </a:p>
        </p:txBody>
      </p:sp>
      <p:sp>
        <p:nvSpPr>
          <p:cNvPr id="6" name="Text Placeholder 2">
            <a:extLst>
              <a:ext uri="{FF2B5EF4-FFF2-40B4-BE49-F238E27FC236}">
                <a16:creationId xmlns:a16="http://schemas.microsoft.com/office/drawing/2014/main" id="{1D414A50-4DD3-44F7-8E5D-36671ED55710}"/>
              </a:ext>
            </a:extLst>
          </p:cNvPr>
          <p:cNvSpPr txBox="1">
            <a:spLocks/>
          </p:cNvSpPr>
          <p:nvPr/>
        </p:nvSpPr>
        <p:spPr>
          <a:xfrm>
            <a:off x="395536" y="620688"/>
            <a:ext cx="8352928" cy="1440160"/>
          </a:xfrm>
          <a:prstGeom prst="rect">
            <a:avLst/>
          </a:prstGeom>
          <a:noFill/>
        </p:spPr>
        <p:txBody>
          <a:bodyPr vert="horz" lIns="91440" tIns="45720" rIns="91440" bIns="45720" rtlCol="0" anchor="t" anchorCtr="0">
            <a:no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n-NZ" sz="4000" b="1" dirty="0">
                <a:solidFill>
                  <a:srgbClr val="A8AD00"/>
                </a:solidFill>
                <a:latin typeface="+mj-lt"/>
                <a:cs typeface="Arial"/>
              </a:rPr>
              <a:t>Halfway there? Covid policy trade-offs to inform NZ's approach in 2021</a:t>
            </a:r>
          </a:p>
        </p:txBody>
      </p:sp>
    </p:spTree>
    <p:extLst>
      <p:ext uri="{BB962C8B-B14F-4D97-AF65-F5344CB8AC3E}">
        <p14:creationId xmlns:p14="http://schemas.microsoft.com/office/powerpoint/2010/main" val="395189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Covid trade-offs - examples</a:t>
            </a:r>
          </a:p>
        </p:txBody>
      </p:sp>
      <p:sp>
        <p:nvSpPr>
          <p:cNvPr id="3" name="Content Placeholder 2"/>
          <p:cNvSpPr>
            <a:spLocks noGrp="1"/>
          </p:cNvSpPr>
          <p:nvPr>
            <p:ph idx="1"/>
          </p:nvPr>
        </p:nvSpPr>
        <p:spPr>
          <a:xfrm>
            <a:off x="457200" y="1417639"/>
            <a:ext cx="8229600" cy="5303836"/>
          </a:xfrm>
        </p:spPr>
        <p:txBody>
          <a:bodyPr>
            <a:noAutofit/>
          </a:bodyPr>
          <a:lstStyle/>
          <a:p>
            <a:pPr marL="0" indent="0">
              <a:buNone/>
            </a:pPr>
            <a:r>
              <a:rPr lang="en-NZ" sz="2000" dirty="0"/>
              <a:t>Managing future lockdowns – asymmetry</a:t>
            </a:r>
          </a:p>
          <a:p>
            <a:pPr marL="0" indent="0">
              <a:buNone/>
            </a:pPr>
            <a:endParaRPr lang="en-NZ" sz="2000" dirty="0"/>
          </a:p>
          <a:p>
            <a:pPr marL="0" indent="0">
              <a:buNone/>
            </a:pPr>
            <a:r>
              <a:rPr lang="en-NZ" sz="2000" dirty="0"/>
              <a:t>What </a:t>
            </a:r>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10</a:t>
            </a:fld>
            <a:endParaRPr lang="en-NZ" dirty="0"/>
          </a:p>
        </p:txBody>
      </p:sp>
      <p:pic>
        <p:nvPicPr>
          <p:cNvPr id="4" name="Picture 3">
            <a:extLst>
              <a:ext uri="{FF2B5EF4-FFF2-40B4-BE49-F238E27FC236}">
                <a16:creationId xmlns:a16="http://schemas.microsoft.com/office/drawing/2014/main" id="{C8AA741A-111A-4DF1-AE40-A1BC125270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934" y="21523"/>
            <a:ext cx="8918132" cy="6814953"/>
          </a:xfrm>
          <a:prstGeom prst="rect">
            <a:avLst/>
          </a:prstGeom>
        </p:spPr>
      </p:pic>
      <p:cxnSp>
        <p:nvCxnSpPr>
          <p:cNvPr id="7" name="Straight Connector 6">
            <a:extLst>
              <a:ext uri="{FF2B5EF4-FFF2-40B4-BE49-F238E27FC236}">
                <a16:creationId xmlns:a16="http://schemas.microsoft.com/office/drawing/2014/main" id="{DF3085A2-AE18-491D-9F0B-B8D2EA8434BF}"/>
              </a:ext>
            </a:extLst>
          </p:cNvPr>
          <p:cNvCxnSpPr>
            <a:cxnSpLocks/>
          </p:cNvCxnSpPr>
          <p:nvPr/>
        </p:nvCxnSpPr>
        <p:spPr>
          <a:xfrm>
            <a:off x="971600" y="476672"/>
            <a:ext cx="7715200" cy="5616624"/>
          </a:xfrm>
          <a:prstGeom prst="line">
            <a:avLst/>
          </a:prstGeom>
          <a:ln w="28575">
            <a:solidFill>
              <a:srgbClr val="00B050"/>
            </a:solidFill>
            <a:prstDash val="dash"/>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C37705A5-AF24-44F2-9C5E-9ACC3B6FC666}"/>
              </a:ext>
            </a:extLst>
          </p:cNvPr>
          <p:cNvSpPr txBox="1"/>
          <p:nvPr/>
        </p:nvSpPr>
        <p:spPr>
          <a:xfrm>
            <a:off x="817575" y="88532"/>
            <a:ext cx="7988854" cy="523220"/>
          </a:xfrm>
          <a:prstGeom prst="rect">
            <a:avLst/>
          </a:prstGeom>
          <a:noFill/>
        </p:spPr>
        <p:txBody>
          <a:bodyPr wrap="none" rtlCol="0">
            <a:spAutoFit/>
          </a:bodyPr>
          <a:lstStyle>
            <a:defPPr>
              <a:defRPr lang="en-US"/>
            </a:defPPr>
            <a:lvl1pPr>
              <a:defRPr sz="2800" b="1">
                <a:latin typeface="+mj-lt"/>
              </a:defRPr>
            </a:lvl1pPr>
          </a:lstStyle>
          <a:p>
            <a:r>
              <a:rPr lang="en-NZ" dirty="0"/>
              <a:t>It’s not </a:t>
            </a:r>
            <a:r>
              <a:rPr lang="en-NZ" i="1" dirty="0"/>
              <a:t>get health right, and the economy will follow</a:t>
            </a:r>
          </a:p>
        </p:txBody>
      </p:sp>
    </p:spTree>
    <p:extLst>
      <p:ext uri="{BB962C8B-B14F-4D97-AF65-F5344CB8AC3E}">
        <p14:creationId xmlns:p14="http://schemas.microsoft.com/office/powerpoint/2010/main" val="100835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Covid trade-offs - examples</a:t>
            </a:r>
          </a:p>
        </p:txBody>
      </p:sp>
      <p:sp>
        <p:nvSpPr>
          <p:cNvPr id="3" name="Content Placeholder 2"/>
          <p:cNvSpPr>
            <a:spLocks noGrp="1"/>
          </p:cNvSpPr>
          <p:nvPr>
            <p:ph idx="1"/>
          </p:nvPr>
        </p:nvSpPr>
        <p:spPr>
          <a:xfrm>
            <a:off x="457200" y="1417639"/>
            <a:ext cx="8229600" cy="5303836"/>
          </a:xfrm>
        </p:spPr>
        <p:txBody>
          <a:bodyPr>
            <a:noAutofit/>
          </a:bodyPr>
          <a:lstStyle/>
          <a:p>
            <a:pPr marL="0" indent="0">
              <a:buNone/>
            </a:pPr>
            <a:r>
              <a:rPr lang="en-NZ" sz="2000" dirty="0"/>
              <a:t>Managing future lockdowns – asymmetry</a:t>
            </a:r>
          </a:p>
          <a:p>
            <a:pPr marL="0" indent="0">
              <a:buNone/>
            </a:pPr>
            <a:endParaRPr lang="en-NZ" sz="2000" dirty="0"/>
          </a:p>
          <a:p>
            <a:pPr marL="0" indent="0">
              <a:buNone/>
            </a:pPr>
            <a:r>
              <a:rPr lang="en-NZ" sz="2000" dirty="0"/>
              <a:t>What </a:t>
            </a:r>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11</a:t>
            </a:fld>
            <a:endParaRPr lang="en-NZ" dirty="0"/>
          </a:p>
        </p:txBody>
      </p:sp>
      <p:pic>
        <p:nvPicPr>
          <p:cNvPr id="4" name="Picture 3">
            <a:extLst>
              <a:ext uri="{FF2B5EF4-FFF2-40B4-BE49-F238E27FC236}">
                <a16:creationId xmlns:a16="http://schemas.microsoft.com/office/drawing/2014/main" id="{C8AA741A-111A-4DF1-AE40-A1BC125270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934" y="21523"/>
            <a:ext cx="8918132" cy="6814953"/>
          </a:xfrm>
          <a:prstGeom prst="rect">
            <a:avLst/>
          </a:prstGeom>
        </p:spPr>
      </p:pic>
      <p:sp>
        <p:nvSpPr>
          <p:cNvPr id="8" name="TextBox 7">
            <a:extLst>
              <a:ext uri="{FF2B5EF4-FFF2-40B4-BE49-F238E27FC236}">
                <a16:creationId xmlns:a16="http://schemas.microsoft.com/office/drawing/2014/main" id="{C37705A5-AF24-44F2-9C5E-9ACC3B6FC666}"/>
              </a:ext>
            </a:extLst>
          </p:cNvPr>
          <p:cNvSpPr txBox="1"/>
          <p:nvPr/>
        </p:nvSpPr>
        <p:spPr>
          <a:xfrm>
            <a:off x="251520" y="31102"/>
            <a:ext cx="8779545" cy="523220"/>
          </a:xfrm>
          <a:prstGeom prst="rect">
            <a:avLst/>
          </a:prstGeom>
          <a:noFill/>
        </p:spPr>
        <p:txBody>
          <a:bodyPr wrap="square" rtlCol="0">
            <a:spAutoFit/>
          </a:bodyPr>
          <a:lstStyle/>
          <a:p>
            <a:r>
              <a:rPr lang="en-NZ" sz="2800" b="1" dirty="0">
                <a:latin typeface="+mj-lt"/>
              </a:rPr>
              <a:t>The challenge is to protect health at lowest economic cost</a:t>
            </a:r>
          </a:p>
        </p:txBody>
      </p:sp>
      <p:sp>
        <p:nvSpPr>
          <p:cNvPr id="6" name="Oval 5">
            <a:extLst>
              <a:ext uri="{FF2B5EF4-FFF2-40B4-BE49-F238E27FC236}">
                <a16:creationId xmlns:a16="http://schemas.microsoft.com/office/drawing/2014/main" id="{E0CA5FB0-B70D-4540-A579-5A20D14CF790}"/>
              </a:ext>
            </a:extLst>
          </p:cNvPr>
          <p:cNvSpPr/>
          <p:nvPr/>
        </p:nvSpPr>
        <p:spPr>
          <a:xfrm>
            <a:off x="701932" y="3495294"/>
            <a:ext cx="827017" cy="273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8" name="Oval 17">
            <a:extLst>
              <a:ext uri="{FF2B5EF4-FFF2-40B4-BE49-F238E27FC236}">
                <a16:creationId xmlns:a16="http://schemas.microsoft.com/office/drawing/2014/main" id="{B0AA75D7-B327-42B2-A7A5-77E566A150C2}"/>
              </a:ext>
            </a:extLst>
          </p:cNvPr>
          <p:cNvSpPr/>
          <p:nvPr/>
        </p:nvSpPr>
        <p:spPr>
          <a:xfrm>
            <a:off x="8028385" y="3467343"/>
            <a:ext cx="1002682" cy="365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9" name="Oval 18">
            <a:extLst>
              <a:ext uri="{FF2B5EF4-FFF2-40B4-BE49-F238E27FC236}">
                <a16:creationId xmlns:a16="http://schemas.microsoft.com/office/drawing/2014/main" id="{AA387D21-5E66-4D13-8B5E-FB8075F1009F}"/>
              </a:ext>
            </a:extLst>
          </p:cNvPr>
          <p:cNvSpPr/>
          <p:nvPr/>
        </p:nvSpPr>
        <p:spPr>
          <a:xfrm>
            <a:off x="673709" y="2368847"/>
            <a:ext cx="1046369" cy="3738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Oval 19">
            <a:extLst>
              <a:ext uri="{FF2B5EF4-FFF2-40B4-BE49-F238E27FC236}">
                <a16:creationId xmlns:a16="http://schemas.microsoft.com/office/drawing/2014/main" id="{CFA4F08E-F543-48CE-B60D-E71B71BE60C0}"/>
              </a:ext>
            </a:extLst>
          </p:cNvPr>
          <p:cNvSpPr/>
          <p:nvPr/>
        </p:nvSpPr>
        <p:spPr>
          <a:xfrm>
            <a:off x="647019" y="1031802"/>
            <a:ext cx="827017" cy="273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Oval 20">
            <a:extLst>
              <a:ext uri="{FF2B5EF4-FFF2-40B4-BE49-F238E27FC236}">
                <a16:creationId xmlns:a16="http://schemas.microsoft.com/office/drawing/2014/main" id="{387C298E-6758-429B-AD33-3739EC63C3E9}"/>
              </a:ext>
            </a:extLst>
          </p:cNvPr>
          <p:cNvSpPr/>
          <p:nvPr/>
        </p:nvSpPr>
        <p:spPr>
          <a:xfrm>
            <a:off x="690718" y="1538261"/>
            <a:ext cx="1046369" cy="427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73448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9"/>
            <a:ext cx="8229600" cy="5303836"/>
          </a:xfrm>
        </p:spPr>
        <p:txBody>
          <a:bodyPr>
            <a:noAutofit/>
          </a:bodyPr>
          <a:lstStyle/>
          <a:p>
            <a:endParaRPr lang="en-NZ" sz="2800" dirty="0"/>
          </a:p>
          <a:p>
            <a:pPr marL="0" indent="0">
              <a:buNone/>
            </a:pPr>
            <a:endParaRPr lang="en-NZ" sz="2000" dirty="0"/>
          </a:p>
          <a:p>
            <a:endParaRPr lang="en-NZ" sz="2000" dirty="0"/>
          </a:p>
          <a:p>
            <a:pPr marL="0" indent="0">
              <a:buNone/>
            </a:pPr>
            <a:r>
              <a:rPr lang="en-NZ" sz="2800" b="1" dirty="0"/>
              <a:t>To protect health at lowest economic cost, we need to acknowledge &amp; manage policy trade-offs</a:t>
            </a:r>
          </a:p>
          <a:p>
            <a:pPr marL="0" indent="0">
              <a:buNone/>
            </a:pPr>
            <a:endParaRPr lang="en-NZ" sz="2800" b="1" dirty="0"/>
          </a:p>
          <a:p>
            <a:pPr marL="0" indent="0">
              <a:buNone/>
            </a:pPr>
            <a:r>
              <a:rPr lang="en-NZ" sz="2800" b="1" dirty="0"/>
              <a:t>We can anticipate many future policy decisions that will require trade-offs</a:t>
            </a:r>
          </a:p>
        </p:txBody>
      </p:sp>
      <p:sp>
        <p:nvSpPr>
          <p:cNvPr id="5" name="Slide Number Placeholder 4"/>
          <p:cNvSpPr>
            <a:spLocks noGrp="1"/>
          </p:cNvSpPr>
          <p:nvPr>
            <p:ph type="sldNum" sz="quarter" idx="12"/>
          </p:nvPr>
        </p:nvSpPr>
        <p:spPr/>
        <p:txBody>
          <a:bodyPr/>
          <a:lstStyle/>
          <a:p>
            <a:fld id="{1C680D0E-23C6-4E60-B2D4-7C83F6C59F0F}" type="slidenum">
              <a:rPr lang="en-NZ" smtClean="0"/>
              <a:pPr/>
              <a:t>12</a:t>
            </a:fld>
            <a:endParaRPr lang="en-NZ" dirty="0"/>
          </a:p>
        </p:txBody>
      </p:sp>
    </p:spTree>
    <p:extLst>
      <p:ext uri="{BB962C8B-B14F-4D97-AF65-F5344CB8AC3E}">
        <p14:creationId xmlns:p14="http://schemas.microsoft.com/office/powerpoint/2010/main" val="113582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Time trade-offs: health costs now vs. health costs later </a:t>
            </a:r>
          </a:p>
        </p:txBody>
      </p:sp>
      <p:sp>
        <p:nvSpPr>
          <p:cNvPr id="3" name="Content Placeholder 2"/>
          <p:cNvSpPr>
            <a:spLocks noGrp="1"/>
          </p:cNvSpPr>
          <p:nvPr>
            <p:ph idx="1"/>
          </p:nvPr>
        </p:nvSpPr>
        <p:spPr>
          <a:xfrm>
            <a:off x="457200" y="1417639"/>
            <a:ext cx="8579296" cy="5303836"/>
          </a:xfrm>
        </p:spPr>
        <p:txBody>
          <a:bodyPr>
            <a:noAutofit/>
          </a:bodyPr>
          <a:lstStyle/>
          <a:p>
            <a:pPr marL="0" indent="0">
              <a:buNone/>
            </a:pPr>
            <a:r>
              <a:rPr lang="en-NZ" sz="2800" dirty="0"/>
              <a:t>A health cost is an economic cost</a:t>
            </a:r>
          </a:p>
          <a:p>
            <a:pPr marL="0" indent="0">
              <a:buNone/>
            </a:pPr>
            <a:endParaRPr lang="en-NZ" sz="2800" dirty="0"/>
          </a:p>
          <a:p>
            <a:pPr marL="0" indent="0">
              <a:buNone/>
            </a:pPr>
            <a:r>
              <a:rPr lang="en-NZ" sz="2800" dirty="0"/>
              <a:t>An economic cost is a health cost</a:t>
            </a:r>
          </a:p>
          <a:p>
            <a:pPr marL="0" indent="0">
              <a:buNone/>
            </a:pPr>
            <a:endParaRPr lang="en-NZ" sz="2800" dirty="0"/>
          </a:p>
          <a:p>
            <a:pPr marL="0" indent="0">
              <a:buNone/>
            </a:pPr>
            <a:r>
              <a:rPr lang="en-NZ" sz="2800" dirty="0"/>
              <a:t>Lockdowns, border closures and social distancing have indirect health costs</a:t>
            </a:r>
          </a:p>
          <a:p>
            <a:pPr marL="0" indent="0">
              <a:buNone/>
            </a:pPr>
            <a:endParaRPr lang="en-NZ" sz="2000" dirty="0"/>
          </a:p>
          <a:p>
            <a:pPr marL="0" indent="0">
              <a:buNone/>
            </a:pPr>
            <a:r>
              <a:rPr lang="en-NZ" sz="2800" dirty="0"/>
              <a:t>Normal health economics practice is to quantify all such costs using quality-adjusted life years (QALYS)</a:t>
            </a:r>
            <a:br>
              <a:rPr lang="en-NZ" dirty="0"/>
            </a:b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13</a:t>
            </a:fld>
            <a:endParaRPr lang="en-NZ" dirty="0"/>
          </a:p>
        </p:txBody>
      </p:sp>
    </p:spTree>
    <p:extLst>
      <p:ext uri="{BB962C8B-B14F-4D97-AF65-F5344CB8AC3E}">
        <p14:creationId xmlns:p14="http://schemas.microsoft.com/office/powerpoint/2010/main" val="253985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Border policy trade-offs</a:t>
            </a:r>
          </a:p>
        </p:txBody>
      </p:sp>
      <p:sp>
        <p:nvSpPr>
          <p:cNvPr id="3" name="Content Placeholder 2"/>
          <p:cNvSpPr>
            <a:spLocks noGrp="1"/>
          </p:cNvSpPr>
          <p:nvPr>
            <p:ph idx="1"/>
          </p:nvPr>
        </p:nvSpPr>
        <p:spPr>
          <a:xfrm>
            <a:off x="457200" y="1417639"/>
            <a:ext cx="8291264" cy="5303836"/>
          </a:xfrm>
        </p:spPr>
        <p:txBody>
          <a:bodyPr>
            <a:noAutofit/>
          </a:bodyPr>
          <a:lstStyle/>
          <a:p>
            <a:pPr marL="0" indent="0">
              <a:buNone/>
            </a:pPr>
            <a:r>
              <a:rPr lang="en-NZ" sz="2800" dirty="0"/>
              <a:t>A partly closed border helps protect those in NZ</a:t>
            </a:r>
          </a:p>
          <a:p>
            <a:pPr marL="0" indent="0">
              <a:buNone/>
            </a:pPr>
            <a:r>
              <a:rPr lang="en-NZ" sz="2800" dirty="0"/>
              <a:t>Current policy accepts some risk of Covid transmission, but doesn’t eliminate it</a:t>
            </a:r>
          </a:p>
          <a:p>
            <a:r>
              <a:rPr lang="en-NZ" sz="2400" dirty="0"/>
              <a:t>~11 outbreaks since July from the border into NZ community</a:t>
            </a:r>
          </a:p>
          <a:p>
            <a:r>
              <a:rPr lang="en-NZ" sz="2400" dirty="0"/>
              <a:t>1 of those outbreaks led to the Auckland lockdown (~$5bn cost)</a:t>
            </a:r>
          </a:p>
          <a:p>
            <a:pPr marL="0" indent="0">
              <a:buNone/>
            </a:pPr>
            <a:r>
              <a:rPr lang="en-NZ" sz="2800" dirty="0"/>
              <a:t>Shorter stays in quarantine for those arriving from low-risk countries could lower costs for minimal increased transmission risk</a:t>
            </a:r>
          </a:p>
          <a:p>
            <a:pPr marL="0" indent="0">
              <a:buNone/>
            </a:pPr>
            <a:r>
              <a:rPr lang="en-NZ" sz="2800" dirty="0"/>
              <a:t>Isolating at home could lower both risk and cost</a:t>
            </a:r>
          </a:p>
          <a:p>
            <a:r>
              <a:rPr lang="en-NZ" sz="2400" dirty="0"/>
              <a:t>quarantine is risky due to cross-infections</a:t>
            </a:r>
          </a:p>
          <a:p>
            <a:pPr marL="0" indent="0">
              <a:buNone/>
            </a:pPr>
            <a:endParaRPr lang="en-NZ" sz="28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14</a:t>
            </a:fld>
            <a:endParaRPr lang="en-NZ" dirty="0"/>
          </a:p>
        </p:txBody>
      </p:sp>
    </p:spTree>
    <p:extLst>
      <p:ext uri="{BB962C8B-B14F-4D97-AF65-F5344CB8AC3E}">
        <p14:creationId xmlns:p14="http://schemas.microsoft.com/office/powerpoint/2010/main" val="333777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Autofit/>
          </a:bodyPr>
          <a:lstStyle/>
          <a:p>
            <a:r>
              <a:rPr lang="en-NZ" dirty="0"/>
              <a:t>Lockdown trade-offs</a:t>
            </a:r>
          </a:p>
        </p:txBody>
      </p:sp>
      <p:sp>
        <p:nvSpPr>
          <p:cNvPr id="3" name="Content Placeholder 2"/>
          <p:cNvSpPr>
            <a:spLocks noGrp="1"/>
          </p:cNvSpPr>
          <p:nvPr>
            <p:ph idx="1"/>
          </p:nvPr>
        </p:nvSpPr>
        <p:spPr>
          <a:xfrm>
            <a:off x="457200" y="1417639"/>
            <a:ext cx="8686800" cy="5303836"/>
          </a:xfrm>
        </p:spPr>
        <p:txBody>
          <a:bodyPr>
            <a:noAutofit/>
          </a:bodyPr>
          <a:lstStyle/>
          <a:p>
            <a:pPr marL="0" indent="0">
              <a:buNone/>
            </a:pPr>
            <a:r>
              <a:rPr lang="en-NZ" sz="2800" dirty="0"/>
              <a:t>Future outbreaks are likely &amp; rapid community transmission possible </a:t>
            </a:r>
          </a:p>
          <a:p>
            <a:r>
              <a:rPr lang="en-NZ" sz="2400" dirty="0"/>
              <a:t>lockdowns are a costly response, but are effective in reducing virus transmission</a:t>
            </a:r>
          </a:p>
          <a:p>
            <a:r>
              <a:rPr lang="en-NZ" sz="2400" dirty="0"/>
              <a:t>virus-spread uncertainty reduces quickly during a lockdown</a:t>
            </a:r>
          </a:p>
          <a:p>
            <a:pPr marL="0" indent="0">
              <a:buNone/>
            </a:pPr>
            <a:r>
              <a:rPr lang="en-NZ" sz="2800" dirty="0"/>
              <a:t>Optimal policy includes </a:t>
            </a:r>
          </a:p>
          <a:p>
            <a:r>
              <a:rPr lang="en-NZ" sz="2400" dirty="0"/>
              <a:t>fast imposition (for a real possibility of uncontrolled virus spread)</a:t>
            </a:r>
          </a:p>
          <a:p>
            <a:r>
              <a:rPr lang="en-NZ" sz="2400" dirty="0"/>
              <a:t>quick release (once uncontrolled virus spread is unlikely) </a:t>
            </a:r>
          </a:p>
          <a:p>
            <a:pPr marL="0" indent="0">
              <a:buNone/>
            </a:pPr>
            <a:r>
              <a:rPr lang="en-NZ" sz="2800" dirty="0"/>
              <a:t>The timing of release from lockdown is a trade-off</a:t>
            </a:r>
          </a:p>
          <a:p>
            <a:r>
              <a:rPr lang="en-NZ" sz="2800" dirty="0"/>
              <a:t>a certain cost from an extension vs. the cost of a re-imposition (if needed)</a:t>
            </a:r>
          </a:p>
          <a:p>
            <a:pPr marL="0" indent="0">
              <a:buNone/>
            </a:pPr>
            <a:br>
              <a:rPr lang="en-NZ" dirty="0"/>
            </a:b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15</a:t>
            </a:fld>
            <a:endParaRPr lang="en-NZ" dirty="0"/>
          </a:p>
        </p:txBody>
      </p:sp>
    </p:spTree>
    <p:extLst>
      <p:ext uri="{BB962C8B-B14F-4D97-AF65-F5344CB8AC3E}">
        <p14:creationId xmlns:p14="http://schemas.microsoft.com/office/powerpoint/2010/main" val="335028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Autofit/>
          </a:bodyPr>
          <a:lstStyle/>
          <a:p>
            <a:r>
              <a:rPr lang="en-NZ" dirty="0"/>
              <a:t>Information trade-offs</a:t>
            </a:r>
          </a:p>
        </p:txBody>
      </p:sp>
      <p:sp>
        <p:nvSpPr>
          <p:cNvPr id="3" name="Content Placeholder 2"/>
          <p:cNvSpPr>
            <a:spLocks noGrp="1"/>
          </p:cNvSpPr>
          <p:nvPr>
            <p:ph idx="1"/>
          </p:nvPr>
        </p:nvSpPr>
        <p:spPr>
          <a:xfrm>
            <a:off x="457200" y="1417639"/>
            <a:ext cx="8507288" cy="5303836"/>
          </a:xfrm>
        </p:spPr>
        <p:txBody>
          <a:bodyPr>
            <a:noAutofit/>
          </a:bodyPr>
          <a:lstStyle/>
          <a:p>
            <a:pPr marL="0" indent="0">
              <a:buNone/>
            </a:pPr>
            <a:r>
              <a:rPr lang="en-NZ" sz="2800" dirty="0"/>
              <a:t>Single &amp; consistent messaging encourages public compliance with virus-control measures &amp; builds trust in government &amp; “experts”</a:t>
            </a:r>
          </a:p>
          <a:p>
            <a:r>
              <a:rPr lang="en-NZ" sz="2400" dirty="0"/>
              <a:t>can be valuable in a crisis, but suppresses alternative ideas</a:t>
            </a:r>
          </a:p>
          <a:p>
            <a:endParaRPr lang="en-NZ" sz="2400" dirty="0"/>
          </a:p>
          <a:p>
            <a:pPr marL="0" indent="0">
              <a:buNone/>
            </a:pPr>
            <a:r>
              <a:rPr lang="en-NZ" sz="2800" dirty="0"/>
              <a:t>Over the medium-to-long term, plurality of analysis &amp; advice refined by contest and cooperation, finds the best solutions to complex problems</a:t>
            </a:r>
          </a:p>
          <a:p>
            <a:pPr marL="0" indent="0">
              <a:buNone/>
            </a:pPr>
            <a:endParaRPr lang="en-NZ" sz="2800" dirty="0"/>
          </a:p>
          <a:p>
            <a:pPr marL="0" indent="0">
              <a:buNone/>
            </a:pPr>
            <a:r>
              <a:rPr lang="en-NZ" sz="2000" dirty="0"/>
              <a:t> </a:t>
            </a:r>
            <a:br>
              <a:rPr lang="en-NZ" dirty="0"/>
            </a:b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16</a:t>
            </a:fld>
            <a:endParaRPr lang="en-NZ" dirty="0"/>
          </a:p>
        </p:txBody>
      </p:sp>
    </p:spTree>
    <p:extLst>
      <p:ext uri="{BB962C8B-B14F-4D97-AF65-F5344CB8AC3E}">
        <p14:creationId xmlns:p14="http://schemas.microsoft.com/office/powerpoint/2010/main" val="4045074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95120" cy="1143000"/>
          </a:xfrm>
        </p:spPr>
        <p:txBody>
          <a:bodyPr>
            <a:noAutofit/>
          </a:bodyPr>
          <a:lstStyle/>
          <a:p>
            <a:r>
              <a:rPr lang="en-NZ" dirty="0"/>
              <a:t>Vaccine distribution trade-offs</a:t>
            </a:r>
          </a:p>
        </p:txBody>
      </p:sp>
      <p:sp>
        <p:nvSpPr>
          <p:cNvPr id="3" name="Content Placeholder 2"/>
          <p:cNvSpPr>
            <a:spLocks noGrp="1"/>
          </p:cNvSpPr>
          <p:nvPr>
            <p:ph idx="1"/>
          </p:nvPr>
        </p:nvSpPr>
        <p:spPr>
          <a:xfrm>
            <a:off x="457200" y="1417639"/>
            <a:ext cx="8291264" cy="5303836"/>
          </a:xfrm>
        </p:spPr>
        <p:txBody>
          <a:bodyPr>
            <a:noAutofit/>
          </a:bodyPr>
          <a:lstStyle/>
          <a:p>
            <a:pPr marL="0" indent="0">
              <a:buNone/>
            </a:pPr>
            <a:r>
              <a:rPr lang="en-NZ" sz="2800" dirty="0"/>
              <a:t>The best strategy for distributing limited quantities depends on the circumstances a country faces</a:t>
            </a:r>
          </a:p>
          <a:p>
            <a:r>
              <a:rPr lang="en-NZ" sz="2400" dirty="0"/>
              <a:t>for most countries, it is health workers then the elderly</a:t>
            </a:r>
          </a:p>
          <a:p>
            <a:r>
              <a:rPr lang="en-NZ" sz="2400" dirty="0"/>
              <a:t>arguably NZ should start by using vaccines to help keep Covid out of the community</a:t>
            </a:r>
          </a:p>
          <a:p>
            <a:pPr marL="0" indent="0">
              <a:buNone/>
            </a:pPr>
            <a:r>
              <a:rPr lang="en-NZ" sz="2800" dirty="0"/>
              <a:t>This suggests the first vaccines should go to border workers (quarantine staff, air crew, etc.)</a:t>
            </a:r>
          </a:p>
          <a:p>
            <a:r>
              <a:rPr lang="en-NZ" sz="2400" dirty="0"/>
              <a:t>they have the most contact with infected people</a:t>
            </a:r>
          </a:p>
          <a:p>
            <a:r>
              <a:rPr lang="en-NZ" sz="2400" dirty="0"/>
              <a:t>they are the most likely vector for future outbreaks</a:t>
            </a:r>
          </a:p>
          <a:p>
            <a:pPr marL="0" indent="0">
              <a:buNone/>
            </a:pPr>
            <a:r>
              <a:rPr lang="en-NZ" sz="2800" dirty="0"/>
              <a:t>After the first round of vaccination, there are still trade-offs to be made</a:t>
            </a:r>
          </a:p>
          <a:p>
            <a:pPr marL="0" indent="0">
              <a:buNone/>
            </a:pPr>
            <a:endParaRPr lang="en-NZ" sz="2400" dirty="0"/>
          </a:p>
          <a:p>
            <a:pPr marL="0" indent="0">
              <a:buNone/>
            </a:pPr>
            <a:r>
              <a:rPr lang="en-NZ" sz="2000" dirty="0"/>
              <a:t> </a:t>
            </a:r>
            <a:br>
              <a:rPr lang="en-NZ" dirty="0"/>
            </a:b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17</a:t>
            </a:fld>
            <a:endParaRPr lang="en-NZ" dirty="0"/>
          </a:p>
        </p:txBody>
      </p:sp>
    </p:spTree>
    <p:extLst>
      <p:ext uri="{BB962C8B-B14F-4D97-AF65-F5344CB8AC3E}">
        <p14:creationId xmlns:p14="http://schemas.microsoft.com/office/powerpoint/2010/main" val="3711003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9"/>
            <a:ext cx="8229600" cy="5303836"/>
          </a:xfrm>
        </p:spPr>
        <p:txBody>
          <a:bodyPr>
            <a:noAutofit/>
          </a:bodyPr>
          <a:lstStyle/>
          <a:p>
            <a:endParaRPr lang="en-NZ" sz="2800" dirty="0"/>
          </a:p>
          <a:p>
            <a:pPr marL="0" indent="0">
              <a:buNone/>
            </a:pPr>
            <a:endParaRPr lang="en-NZ" sz="2000" dirty="0"/>
          </a:p>
          <a:p>
            <a:endParaRPr lang="en-NZ" sz="2000" dirty="0"/>
          </a:p>
          <a:p>
            <a:endParaRPr lang="en-NZ" sz="2400" dirty="0"/>
          </a:p>
          <a:p>
            <a:pPr marL="0" indent="0">
              <a:buNone/>
            </a:pPr>
            <a:r>
              <a:rPr lang="en-NZ" sz="2800" b="1" dirty="0"/>
              <a:t>What tools can better inform decisions with trade-offs?</a:t>
            </a:r>
          </a:p>
        </p:txBody>
      </p:sp>
      <p:sp>
        <p:nvSpPr>
          <p:cNvPr id="5" name="Slide Number Placeholder 4"/>
          <p:cNvSpPr>
            <a:spLocks noGrp="1"/>
          </p:cNvSpPr>
          <p:nvPr>
            <p:ph type="sldNum" sz="quarter" idx="12"/>
          </p:nvPr>
        </p:nvSpPr>
        <p:spPr/>
        <p:txBody>
          <a:bodyPr/>
          <a:lstStyle/>
          <a:p>
            <a:fld id="{1C680D0E-23C6-4E60-B2D4-7C83F6C59F0F}" type="slidenum">
              <a:rPr lang="en-NZ" smtClean="0"/>
              <a:pPr/>
              <a:t>18</a:t>
            </a:fld>
            <a:endParaRPr lang="en-NZ" dirty="0"/>
          </a:p>
        </p:txBody>
      </p:sp>
    </p:spTree>
    <p:extLst>
      <p:ext uri="{BB962C8B-B14F-4D97-AF65-F5344CB8AC3E}">
        <p14:creationId xmlns:p14="http://schemas.microsoft.com/office/powerpoint/2010/main" val="2889483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Cost-benefit analysis is the gold standard</a:t>
            </a:r>
          </a:p>
        </p:txBody>
      </p:sp>
      <p:sp>
        <p:nvSpPr>
          <p:cNvPr id="3" name="Content Placeholder 2"/>
          <p:cNvSpPr>
            <a:spLocks noGrp="1"/>
          </p:cNvSpPr>
          <p:nvPr>
            <p:ph idx="1"/>
          </p:nvPr>
        </p:nvSpPr>
        <p:spPr>
          <a:xfrm>
            <a:off x="457200" y="1417639"/>
            <a:ext cx="8229600" cy="5303836"/>
          </a:xfrm>
        </p:spPr>
        <p:txBody>
          <a:bodyPr>
            <a:noAutofit/>
          </a:bodyPr>
          <a:lstStyle/>
          <a:p>
            <a:pPr marL="0" indent="0">
              <a:buNone/>
            </a:pPr>
            <a:r>
              <a:rPr lang="en-NZ" sz="2000" dirty="0"/>
              <a:t> </a:t>
            </a:r>
            <a:br>
              <a:rPr lang="en-NZ" dirty="0"/>
            </a:b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19</a:t>
            </a:fld>
            <a:endParaRPr lang="en-NZ" dirty="0"/>
          </a:p>
        </p:txBody>
      </p:sp>
      <p:sp>
        <p:nvSpPr>
          <p:cNvPr id="4" name="Rectangle 3">
            <a:extLst>
              <a:ext uri="{FF2B5EF4-FFF2-40B4-BE49-F238E27FC236}">
                <a16:creationId xmlns:a16="http://schemas.microsoft.com/office/drawing/2014/main" id="{FC7399D5-FCAB-4B54-8FAF-5E892C7C2E91}"/>
              </a:ext>
            </a:extLst>
          </p:cNvPr>
          <p:cNvSpPr/>
          <p:nvPr/>
        </p:nvSpPr>
        <p:spPr>
          <a:xfrm>
            <a:off x="457200" y="1417638"/>
            <a:ext cx="8229600" cy="6284797"/>
          </a:xfrm>
          <a:prstGeom prst="rect">
            <a:avLst/>
          </a:prstGeom>
        </p:spPr>
        <p:txBody>
          <a:bodyPr wrap="square">
            <a:spAutoFit/>
          </a:bodyPr>
          <a:lstStyle/>
          <a:p>
            <a:r>
              <a:rPr lang="en-NZ" sz="2800" dirty="0"/>
              <a:t>Difficult to apply quickly</a:t>
            </a:r>
          </a:p>
          <a:p>
            <a:pPr marL="342900" indent="-342900">
              <a:spcBef>
                <a:spcPct val="20000"/>
              </a:spcBef>
              <a:buClr>
                <a:srgbClr val="9EAE3A"/>
              </a:buClr>
              <a:buFont typeface="Arial" pitchFamily="34" charset="0"/>
              <a:buChar char="•"/>
            </a:pPr>
            <a:r>
              <a:rPr lang="en-NZ" sz="2400" dirty="0"/>
              <a:t>but you can start early if you can anticipate needing to make a decision</a:t>
            </a:r>
          </a:p>
          <a:p>
            <a:pPr marL="342900" indent="-342900">
              <a:spcBef>
                <a:spcPct val="20000"/>
              </a:spcBef>
              <a:buClr>
                <a:srgbClr val="9EAE3A"/>
              </a:buClr>
              <a:buFont typeface="Arial" pitchFamily="34" charset="0"/>
              <a:buChar char="•"/>
            </a:pPr>
            <a:r>
              <a:rPr lang="en-NZ" sz="2400" dirty="0"/>
              <a:t>CBA should consider real options if uncertainties are high</a:t>
            </a:r>
          </a:p>
          <a:p>
            <a:pPr>
              <a:spcBef>
                <a:spcPct val="20000"/>
              </a:spcBef>
              <a:buClr>
                <a:srgbClr val="9EAE3A"/>
              </a:buClr>
            </a:pPr>
            <a:r>
              <a:rPr lang="en-NZ" sz="2800" dirty="0"/>
              <a:t>Can also use it ex post</a:t>
            </a:r>
          </a:p>
          <a:p>
            <a:pPr marL="342900" indent="-342900">
              <a:spcBef>
                <a:spcPct val="20000"/>
              </a:spcBef>
              <a:buClr>
                <a:srgbClr val="9EAE3A"/>
              </a:buClr>
              <a:buFont typeface="Arial" panose="020B0604020202020204" pitchFamily="34" charset="0"/>
              <a:buChar char="•"/>
            </a:pPr>
            <a:r>
              <a:rPr lang="en-NZ" sz="2400" dirty="0"/>
              <a:t>learnings can inform future decisions</a:t>
            </a:r>
          </a:p>
          <a:p>
            <a:pPr>
              <a:spcBef>
                <a:spcPct val="20000"/>
              </a:spcBef>
              <a:buClr>
                <a:srgbClr val="9EAE3A"/>
              </a:buClr>
            </a:pPr>
            <a:r>
              <a:rPr lang="en-NZ" sz="2800" dirty="0"/>
              <a:t>Cost effectiveness analysis also useful</a:t>
            </a:r>
          </a:p>
          <a:p>
            <a:pPr marL="342900" indent="-342900">
              <a:spcBef>
                <a:spcPct val="20000"/>
              </a:spcBef>
              <a:buClr>
                <a:srgbClr val="9EAE3A"/>
              </a:buClr>
              <a:buFont typeface="Arial" panose="020B0604020202020204" pitchFamily="34" charset="0"/>
              <a:buChar char="•"/>
            </a:pPr>
            <a:r>
              <a:rPr lang="en-NZ" sz="2400" dirty="0"/>
              <a:t>but relies on the presumption that the goal is socially worthwhile</a:t>
            </a:r>
          </a:p>
          <a:p>
            <a:pPr>
              <a:spcBef>
                <a:spcPct val="20000"/>
              </a:spcBef>
              <a:buClr>
                <a:srgbClr val="9EAE3A"/>
              </a:buClr>
            </a:pPr>
            <a:r>
              <a:rPr lang="en-NZ" sz="2800" dirty="0"/>
              <a:t>Multi-criteria analysis deals poorly with trade-offs</a:t>
            </a:r>
          </a:p>
          <a:p>
            <a:pPr marL="342900" indent="-342900">
              <a:spcBef>
                <a:spcPct val="20000"/>
              </a:spcBef>
              <a:buClr>
                <a:srgbClr val="9EAE3A"/>
              </a:buClr>
              <a:buFont typeface="Arial" panose="020B0604020202020204" pitchFamily="34" charset="0"/>
              <a:buChar char="•"/>
            </a:pPr>
            <a:r>
              <a:rPr lang="en-NZ" sz="2400" dirty="0"/>
              <a:t>and is not replicable</a:t>
            </a:r>
          </a:p>
          <a:p>
            <a:pPr marL="342900" indent="-342900">
              <a:spcBef>
                <a:spcPct val="20000"/>
              </a:spcBef>
              <a:buClr>
                <a:srgbClr val="9EAE3A"/>
              </a:buClr>
              <a:buFont typeface="Arial" panose="020B0604020202020204" pitchFamily="34" charset="0"/>
              <a:buChar char="•"/>
            </a:pPr>
            <a:endParaRPr lang="en-NZ" sz="2400" dirty="0"/>
          </a:p>
          <a:p>
            <a:pPr>
              <a:spcBef>
                <a:spcPct val="20000"/>
              </a:spcBef>
              <a:buClr>
                <a:srgbClr val="9EAE3A"/>
              </a:buClr>
            </a:pPr>
            <a:endParaRPr lang="en-NZ" sz="2400" dirty="0"/>
          </a:p>
          <a:p>
            <a:pPr marL="342900" indent="-342900">
              <a:spcBef>
                <a:spcPct val="20000"/>
              </a:spcBef>
              <a:buClr>
                <a:srgbClr val="9EAE3A"/>
              </a:buClr>
              <a:buFont typeface="Arial" pitchFamily="34" charset="0"/>
              <a:buChar char="•"/>
            </a:pPr>
            <a:endParaRPr lang="en-NZ" sz="2000" dirty="0"/>
          </a:p>
        </p:txBody>
      </p:sp>
    </p:spTree>
    <p:extLst>
      <p:ext uri="{BB962C8B-B14F-4D97-AF65-F5344CB8AC3E}">
        <p14:creationId xmlns:p14="http://schemas.microsoft.com/office/powerpoint/2010/main" val="351984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Presentation summary</a:t>
            </a:r>
          </a:p>
        </p:txBody>
      </p:sp>
      <p:sp>
        <p:nvSpPr>
          <p:cNvPr id="3" name="Content Placeholder 2"/>
          <p:cNvSpPr>
            <a:spLocks noGrp="1"/>
          </p:cNvSpPr>
          <p:nvPr>
            <p:ph idx="1"/>
          </p:nvPr>
        </p:nvSpPr>
        <p:spPr>
          <a:xfrm>
            <a:off x="457200" y="1412305"/>
            <a:ext cx="8229600" cy="5303836"/>
          </a:xfrm>
        </p:spPr>
        <p:txBody>
          <a:bodyPr>
            <a:noAutofit/>
          </a:bodyPr>
          <a:lstStyle/>
          <a:p>
            <a:pPr marL="0" indent="0">
              <a:buNone/>
            </a:pPr>
            <a:r>
              <a:rPr lang="en-NZ" sz="2800" dirty="0"/>
              <a:t>What do we now know that we didn’t know back at the start?</a:t>
            </a:r>
          </a:p>
          <a:p>
            <a:r>
              <a:rPr lang="en-NZ" sz="2400" dirty="0"/>
              <a:t>Covid not well characterised as a simple health vs. the economy trade-off</a:t>
            </a:r>
          </a:p>
          <a:p>
            <a:pPr marL="0" indent="0">
              <a:buNone/>
            </a:pPr>
            <a:r>
              <a:rPr lang="en-NZ" sz="2800" dirty="0"/>
              <a:t>Policy trade-offs are everywhere</a:t>
            </a:r>
          </a:p>
          <a:p>
            <a:r>
              <a:rPr lang="en-NZ" sz="2400" dirty="0"/>
              <a:t>we can expect further issues requiring difficult trade-offs </a:t>
            </a:r>
          </a:p>
          <a:p>
            <a:pPr marL="0" indent="0">
              <a:buNone/>
            </a:pPr>
            <a:r>
              <a:rPr lang="en-NZ" sz="2800" dirty="0"/>
              <a:t>Good policy development acknowledges &amp; addresses trade-offs</a:t>
            </a:r>
          </a:p>
          <a:p>
            <a:r>
              <a:rPr lang="en-NZ" sz="2400" dirty="0"/>
              <a:t>and uses the best analytical tools available to inform decision makers</a:t>
            </a:r>
          </a:p>
          <a:p>
            <a:endParaRPr lang="en-NZ" sz="2800" dirty="0"/>
          </a:p>
          <a:p>
            <a:pPr marL="0" indent="0">
              <a:buNone/>
            </a:pP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2</a:t>
            </a:fld>
            <a:endParaRPr lang="en-NZ" dirty="0"/>
          </a:p>
        </p:txBody>
      </p:sp>
    </p:spTree>
    <p:extLst>
      <p:ext uri="{BB962C8B-B14F-4D97-AF65-F5344CB8AC3E}">
        <p14:creationId xmlns:p14="http://schemas.microsoft.com/office/powerpoint/2010/main" val="3097236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3112" cy="1143000"/>
          </a:xfrm>
        </p:spPr>
        <p:txBody>
          <a:bodyPr>
            <a:noAutofit/>
          </a:bodyPr>
          <a:lstStyle/>
          <a:p>
            <a:r>
              <a:rPr lang="en-NZ" dirty="0"/>
              <a:t>Summary</a:t>
            </a:r>
          </a:p>
        </p:txBody>
      </p:sp>
      <p:sp>
        <p:nvSpPr>
          <p:cNvPr id="3" name="Content Placeholder 2"/>
          <p:cNvSpPr>
            <a:spLocks noGrp="1"/>
          </p:cNvSpPr>
          <p:nvPr>
            <p:ph idx="1"/>
          </p:nvPr>
        </p:nvSpPr>
        <p:spPr>
          <a:xfrm>
            <a:off x="457200" y="1417639"/>
            <a:ext cx="8229600" cy="5303836"/>
          </a:xfrm>
        </p:spPr>
        <p:txBody>
          <a:bodyPr>
            <a:noAutofit/>
          </a:bodyPr>
          <a:lstStyle/>
          <a:p>
            <a:pPr marL="0" indent="0">
              <a:buNone/>
            </a:pPr>
            <a:r>
              <a:rPr lang="en-NZ" sz="2800" dirty="0"/>
              <a:t>Covid is both a health crisis and an economic crisis</a:t>
            </a:r>
          </a:p>
          <a:p>
            <a:r>
              <a:rPr lang="en-NZ" sz="2400" dirty="0"/>
              <a:t>these cannot be separated</a:t>
            </a:r>
          </a:p>
          <a:p>
            <a:r>
              <a:rPr lang="en-NZ" sz="2400" dirty="0"/>
              <a:t>optimal policy should address both</a:t>
            </a:r>
          </a:p>
          <a:p>
            <a:pPr marL="0" indent="0">
              <a:buNone/>
            </a:pPr>
            <a:r>
              <a:rPr lang="en-NZ" sz="2800" dirty="0"/>
              <a:t>Publicly visible economic analysis of policy decisions has been limited to date</a:t>
            </a:r>
          </a:p>
          <a:p>
            <a:r>
              <a:rPr lang="en-NZ" sz="2400" dirty="0"/>
              <a:t>taken as a whole, they support the observation that NZ has incurred more costs than necessary in achieving its Covid-related health outcomes to date</a:t>
            </a:r>
          </a:p>
          <a:p>
            <a:pPr marL="0" indent="0">
              <a:buNone/>
            </a:pPr>
            <a:r>
              <a:rPr lang="en-NZ" sz="2800" dirty="0"/>
              <a:t>Trade-offs haven’t gone away, we know at least some of those that are coming</a:t>
            </a:r>
          </a:p>
          <a:p>
            <a:pPr marL="0" indent="0">
              <a:buNone/>
            </a:pPr>
            <a:r>
              <a:rPr lang="en-NZ" sz="2800" dirty="0"/>
              <a:t>We need to bring our best tools to bear on them, including cost-benefit analysis</a:t>
            </a:r>
          </a:p>
          <a:p>
            <a:endParaRPr lang="en-NZ" sz="20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20</a:t>
            </a:fld>
            <a:endParaRPr lang="en-NZ" dirty="0"/>
          </a:p>
        </p:txBody>
      </p:sp>
    </p:spTree>
    <p:extLst>
      <p:ext uri="{BB962C8B-B14F-4D97-AF65-F5344CB8AC3E}">
        <p14:creationId xmlns:p14="http://schemas.microsoft.com/office/powerpoint/2010/main" val="1921751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63072" cy="1143000"/>
          </a:xfrm>
        </p:spPr>
        <p:txBody>
          <a:bodyPr>
            <a:noAutofit/>
          </a:bodyPr>
          <a:lstStyle/>
          <a:p>
            <a:r>
              <a:rPr lang="en-NZ" dirty="0"/>
              <a:t>Economic analyses of NZ Covid policy 1</a:t>
            </a:r>
          </a:p>
        </p:txBody>
      </p:sp>
      <p:sp>
        <p:nvSpPr>
          <p:cNvPr id="5" name="Slide Number Placeholder 4"/>
          <p:cNvSpPr>
            <a:spLocks noGrp="1"/>
          </p:cNvSpPr>
          <p:nvPr>
            <p:ph type="sldNum" sz="quarter" idx="12"/>
          </p:nvPr>
        </p:nvSpPr>
        <p:spPr/>
        <p:txBody>
          <a:bodyPr/>
          <a:lstStyle/>
          <a:p>
            <a:fld id="{1C680D0E-23C6-4E60-B2D4-7C83F6C59F0F}" type="slidenum">
              <a:rPr lang="en-NZ" smtClean="0"/>
              <a:pPr/>
              <a:t>21</a:t>
            </a:fld>
            <a:endParaRPr lang="en-NZ" dirty="0"/>
          </a:p>
        </p:txBody>
      </p:sp>
      <p:sp>
        <p:nvSpPr>
          <p:cNvPr id="10" name="TextBox 9">
            <a:extLst>
              <a:ext uri="{FF2B5EF4-FFF2-40B4-BE49-F238E27FC236}">
                <a16:creationId xmlns:a16="http://schemas.microsoft.com/office/drawing/2014/main" id="{5F6E6ACB-8368-46E3-9643-2AF34C1F649E}"/>
              </a:ext>
            </a:extLst>
          </p:cNvPr>
          <p:cNvSpPr txBox="1"/>
          <p:nvPr/>
        </p:nvSpPr>
        <p:spPr>
          <a:xfrm>
            <a:off x="411061" y="1439636"/>
            <a:ext cx="8435280" cy="6709529"/>
          </a:xfrm>
          <a:prstGeom prst="rect">
            <a:avLst/>
          </a:prstGeom>
          <a:noFill/>
        </p:spPr>
        <p:txBody>
          <a:bodyPr wrap="square" rtlCol="0">
            <a:spAutoFit/>
          </a:bodyPr>
          <a:lstStyle/>
          <a:p>
            <a:r>
              <a:rPr lang="en-NZ" sz="2400" dirty="0"/>
              <a:t>Tony Blakely, Michael Baker &amp; Nick Wilson (April 2020)</a:t>
            </a:r>
          </a:p>
          <a:p>
            <a:pPr marL="342900" indent="-342900">
              <a:spcBef>
                <a:spcPct val="20000"/>
              </a:spcBef>
              <a:buClr>
                <a:srgbClr val="9EAE3A"/>
              </a:buClr>
              <a:buFont typeface="Arial" pitchFamily="34" charset="0"/>
              <a:buChar char="•"/>
            </a:pPr>
            <a:r>
              <a:rPr lang="en-NZ" sz="2000" i="1" dirty="0"/>
              <a:t>considering all differences in costs between attempted eradication versus flattening the curve … society might be prepared to spend up to $650 million to $2.48 billion more to ‘give eradication a go’ </a:t>
            </a:r>
            <a:r>
              <a:rPr lang="en-NZ" sz="2000" dirty="0"/>
              <a:t>[Note: we’ve now spent much more than that!]</a:t>
            </a:r>
          </a:p>
          <a:p>
            <a:r>
              <a:rPr lang="en-NZ" sz="2400" dirty="0"/>
              <a:t>Bryce Wilkinson (April 2020)</a:t>
            </a:r>
          </a:p>
          <a:p>
            <a:pPr marL="342900" indent="-342900">
              <a:spcBef>
                <a:spcPct val="20000"/>
              </a:spcBef>
              <a:buClr>
                <a:srgbClr val="9EAE3A"/>
              </a:buClr>
              <a:buFont typeface="Arial" pitchFamily="34" charset="0"/>
              <a:buChar char="•"/>
            </a:pPr>
            <a:r>
              <a:rPr lang="en-NZ" sz="2000" i="1" dirty="0"/>
              <a:t>spending 6.1% of annual GDP might be justified if it saved the 33 600 Covid-19 deaths epidemiologists advised the Ministry of Health could result were the pandemic left ’substantially uncontrolled’</a:t>
            </a:r>
          </a:p>
          <a:p>
            <a:r>
              <a:rPr lang="en-NZ" sz="2400" dirty="0"/>
              <a:t>Ian Harrison (April 2020)</a:t>
            </a:r>
          </a:p>
          <a:p>
            <a:pPr marL="342900" indent="-342900">
              <a:spcBef>
                <a:spcPct val="20000"/>
              </a:spcBef>
              <a:buClr>
                <a:srgbClr val="9EAE3A"/>
              </a:buClr>
              <a:buFont typeface="Arial" pitchFamily="34" charset="0"/>
              <a:buChar char="•"/>
            </a:pPr>
            <a:r>
              <a:rPr lang="en-NZ" sz="2000" dirty="0"/>
              <a:t>CBA of closing down construction in March-April</a:t>
            </a:r>
          </a:p>
          <a:p>
            <a:pPr marL="342900" indent="-342900">
              <a:spcBef>
                <a:spcPct val="20000"/>
              </a:spcBef>
              <a:buClr>
                <a:srgbClr val="9EAE3A"/>
              </a:buClr>
              <a:buFont typeface="Arial" pitchFamily="34" charset="0"/>
              <a:buChar char="•"/>
            </a:pPr>
            <a:r>
              <a:rPr lang="en-NZ" sz="2000" dirty="0"/>
              <a:t>estimated costs of $3bn for benefits of just $7.6m</a:t>
            </a:r>
          </a:p>
          <a:p>
            <a:r>
              <a:rPr lang="en-NZ" sz="2400" dirty="0"/>
              <a:t>Dave Heatley (May 2020)</a:t>
            </a:r>
          </a:p>
          <a:p>
            <a:pPr marL="342900" indent="-342900">
              <a:spcBef>
                <a:spcPct val="20000"/>
              </a:spcBef>
              <a:buClr>
                <a:srgbClr val="9EAE3A"/>
              </a:buClr>
              <a:buFont typeface="Arial" pitchFamily="34" charset="0"/>
              <a:buChar char="•"/>
            </a:pPr>
            <a:r>
              <a:rPr lang="en-NZ" sz="2000" dirty="0"/>
              <a:t>ex ante CBA of decision to extend level 4 by 5 days</a:t>
            </a:r>
          </a:p>
          <a:p>
            <a:pPr marL="342900" indent="-342900">
              <a:spcBef>
                <a:spcPct val="20000"/>
              </a:spcBef>
              <a:buClr>
                <a:srgbClr val="9EAE3A"/>
              </a:buClr>
              <a:buFont typeface="Arial" pitchFamily="34" charset="0"/>
              <a:buChar char="•"/>
            </a:pPr>
            <a:r>
              <a:rPr lang="en-NZ" sz="2000" dirty="0"/>
              <a:t>costs outweighed benefits by ~95:1</a:t>
            </a:r>
          </a:p>
          <a:p>
            <a:pPr marL="342900" indent="-342900">
              <a:spcBef>
                <a:spcPct val="20000"/>
              </a:spcBef>
              <a:buClr>
                <a:srgbClr val="9EAE3A"/>
              </a:buClr>
              <a:buFont typeface="Arial" pitchFamily="34" charset="0"/>
              <a:buChar char="•"/>
            </a:pPr>
            <a:endParaRPr lang="en-NZ" dirty="0"/>
          </a:p>
          <a:p>
            <a:pPr>
              <a:spcBef>
                <a:spcPct val="20000"/>
              </a:spcBef>
              <a:buClr>
                <a:srgbClr val="9EAE3A"/>
              </a:buClr>
            </a:pPr>
            <a:r>
              <a:rPr lang="en-NZ" sz="2000" dirty="0"/>
              <a:t>John Gibson (June 2020) observed differences in US states</a:t>
            </a:r>
          </a:p>
          <a:p>
            <a:pPr marL="342900" indent="-342900">
              <a:spcBef>
                <a:spcPct val="20000"/>
              </a:spcBef>
              <a:buClr>
                <a:srgbClr val="9EAE3A"/>
              </a:buClr>
              <a:buFont typeface="Arial" pitchFamily="34" charset="0"/>
              <a:buChar char="•"/>
            </a:pPr>
            <a:r>
              <a:rPr lang="en-NZ" dirty="0"/>
              <a:t>Lockdowns achieved little more than private behaviour changes implying that </a:t>
            </a:r>
            <a:r>
              <a:rPr lang="en-NZ" i="1" dirty="0"/>
              <a:t>NZ suffered large economic costs for little benefit in terms of lives saved</a:t>
            </a:r>
          </a:p>
        </p:txBody>
      </p:sp>
    </p:spTree>
    <p:extLst>
      <p:ext uri="{BB962C8B-B14F-4D97-AF65-F5344CB8AC3E}">
        <p14:creationId xmlns:p14="http://schemas.microsoft.com/office/powerpoint/2010/main" val="3492123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3112" cy="1143000"/>
          </a:xfrm>
        </p:spPr>
        <p:txBody>
          <a:bodyPr>
            <a:noAutofit/>
          </a:bodyPr>
          <a:lstStyle/>
          <a:p>
            <a:r>
              <a:rPr lang="en-NZ" dirty="0"/>
              <a:t>Economic analyses of NZ Covid policy 2</a:t>
            </a:r>
          </a:p>
        </p:txBody>
      </p:sp>
      <p:sp>
        <p:nvSpPr>
          <p:cNvPr id="3" name="Content Placeholder 2"/>
          <p:cNvSpPr>
            <a:spLocks noGrp="1"/>
          </p:cNvSpPr>
          <p:nvPr>
            <p:ph idx="1"/>
          </p:nvPr>
        </p:nvSpPr>
        <p:spPr>
          <a:xfrm>
            <a:off x="457200" y="1417639"/>
            <a:ext cx="8435280" cy="5303836"/>
          </a:xfrm>
        </p:spPr>
        <p:txBody>
          <a:bodyPr>
            <a:noAutofit/>
          </a:bodyPr>
          <a:lstStyle/>
          <a:p>
            <a:pPr marL="0" indent="0">
              <a:buNone/>
            </a:pPr>
            <a:r>
              <a:rPr lang="en-NZ" sz="2800" dirty="0"/>
              <a:t>John Gibson (June 2020)</a:t>
            </a:r>
          </a:p>
          <a:p>
            <a:r>
              <a:rPr lang="en-NZ" sz="2400" dirty="0"/>
              <a:t>observed differences in US counties, implying that NZ suffered large economic costs for little benefit in terms of lives saved</a:t>
            </a:r>
          </a:p>
          <a:p>
            <a:pPr marL="0" indent="0">
              <a:buNone/>
            </a:pPr>
            <a:r>
              <a:rPr lang="en-NZ" sz="2800" dirty="0"/>
              <a:t>Martin Lally (June-October 2020) </a:t>
            </a:r>
          </a:p>
          <a:p>
            <a:r>
              <a:rPr lang="en-NZ" sz="2400" dirty="0"/>
              <a:t>ex ante and ex post analyses show NZ policy decisions inconsistent with generally used values for a QALY</a:t>
            </a:r>
          </a:p>
          <a:p>
            <a:pPr marL="0" indent="0">
              <a:buNone/>
            </a:pPr>
            <a:r>
              <a:rPr lang="en-NZ" sz="2800" dirty="0"/>
              <a:t>Davies &amp; Grimes (August 2020)</a:t>
            </a:r>
          </a:p>
          <a:p>
            <a:r>
              <a:rPr lang="en-NZ" sz="2400" dirty="0"/>
              <a:t>largely theoretical exploration of real options analysis</a:t>
            </a:r>
          </a:p>
          <a:p>
            <a:pPr marL="0" indent="0">
              <a:buNone/>
            </a:pPr>
            <a:r>
              <a:rPr lang="en-NZ" sz="2800" dirty="0"/>
              <a:t>Te </a:t>
            </a:r>
            <a:r>
              <a:rPr lang="en-NZ" sz="2800" dirty="0" err="1"/>
              <a:t>Pūnaha</a:t>
            </a:r>
            <a:r>
              <a:rPr lang="en-NZ" sz="2800" dirty="0"/>
              <a:t> </a:t>
            </a:r>
            <a:r>
              <a:rPr lang="en-NZ" sz="2800" dirty="0" err="1"/>
              <a:t>Matatini</a:t>
            </a:r>
            <a:r>
              <a:rPr lang="en-NZ" sz="2800" dirty="0"/>
              <a:t> (November 2020)</a:t>
            </a:r>
          </a:p>
          <a:p>
            <a:r>
              <a:rPr lang="en-NZ" sz="2400" dirty="0"/>
              <a:t>ex post cost-effectiveness analysis of the August Auckland level 3 lockdown in achieving a specified likelihood of elimination</a:t>
            </a:r>
          </a:p>
          <a:p>
            <a:r>
              <a:rPr lang="en-NZ" sz="2400" dirty="0"/>
              <a:t>a shorter level 4 had similar (near-term) economic costs</a:t>
            </a:r>
          </a:p>
          <a:p>
            <a:pPr marL="0" indent="0">
              <a:buNone/>
            </a:pPr>
            <a:endParaRPr lang="en-NZ" sz="2000" dirty="0"/>
          </a:p>
          <a:p>
            <a:pPr marL="0" indent="0">
              <a:buNone/>
            </a:pPr>
            <a:endParaRPr lang="en-NZ" sz="2000" dirty="0"/>
          </a:p>
          <a:p>
            <a:pPr marL="0" indent="0">
              <a:buNone/>
            </a:pPr>
            <a:endParaRPr lang="en-NZ" sz="18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22</a:t>
            </a:fld>
            <a:endParaRPr lang="en-NZ" dirty="0"/>
          </a:p>
        </p:txBody>
      </p:sp>
    </p:spTree>
    <p:extLst>
      <p:ext uri="{BB962C8B-B14F-4D97-AF65-F5344CB8AC3E}">
        <p14:creationId xmlns:p14="http://schemas.microsoft.com/office/powerpoint/2010/main" val="588081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9"/>
            <a:ext cx="8229600" cy="5303836"/>
          </a:xfrm>
        </p:spPr>
        <p:txBody>
          <a:bodyPr>
            <a:noAutofit/>
          </a:bodyPr>
          <a:lstStyle/>
          <a:p>
            <a:endParaRPr lang="en-NZ" sz="2800" dirty="0"/>
          </a:p>
          <a:p>
            <a:pPr marL="0" indent="0">
              <a:buNone/>
            </a:pPr>
            <a:endParaRPr lang="en-NZ" sz="2000" dirty="0"/>
          </a:p>
          <a:p>
            <a:endParaRPr lang="en-NZ" sz="2000" dirty="0"/>
          </a:p>
          <a:p>
            <a:endParaRPr lang="en-NZ" sz="2400" dirty="0"/>
          </a:p>
          <a:p>
            <a:pPr marL="0" indent="0">
              <a:buNone/>
            </a:pPr>
            <a:r>
              <a:rPr lang="en-NZ" b="1" dirty="0"/>
              <a:t>What do we know now that we didn’t know back at the start of the pandemic?</a:t>
            </a:r>
          </a:p>
        </p:txBody>
      </p:sp>
      <p:sp>
        <p:nvSpPr>
          <p:cNvPr id="5" name="Slide Number Placeholder 4"/>
          <p:cNvSpPr>
            <a:spLocks noGrp="1"/>
          </p:cNvSpPr>
          <p:nvPr>
            <p:ph type="sldNum" sz="quarter" idx="12"/>
          </p:nvPr>
        </p:nvSpPr>
        <p:spPr/>
        <p:txBody>
          <a:bodyPr/>
          <a:lstStyle/>
          <a:p>
            <a:fld id="{1C680D0E-23C6-4E60-B2D4-7C83F6C59F0F}" type="slidenum">
              <a:rPr lang="en-NZ" smtClean="0"/>
              <a:pPr/>
              <a:t>3</a:t>
            </a:fld>
            <a:endParaRPr lang="en-NZ" dirty="0"/>
          </a:p>
        </p:txBody>
      </p:sp>
    </p:spTree>
    <p:extLst>
      <p:ext uri="{BB962C8B-B14F-4D97-AF65-F5344CB8AC3E}">
        <p14:creationId xmlns:p14="http://schemas.microsoft.com/office/powerpoint/2010/main" val="3301534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It’s now clear that</a:t>
            </a:r>
          </a:p>
        </p:txBody>
      </p:sp>
      <p:sp>
        <p:nvSpPr>
          <p:cNvPr id="3" name="Content Placeholder 2"/>
          <p:cNvSpPr>
            <a:spLocks noGrp="1"/>
          </p:cNvSpPr>
          <p:nvPr>
            <p:ph idx="1"/>
          </p:nvPr>
        </p:nvSpPr>
        <p:spPr>
          <a:xfrm>
            <a:off x="395536" y="1417638"/>
            <a:ext cx="8229600" cy="5251721"/>
          </a:xfrm>
        </p:spPr>
        <p:txBody>
          <a:bodyPr>
            <a:noAutofit/>
          </a:bodyPr>
          <a:lstStyle/>
          <a:p>
            <a:pPr marL="0" indent="0">
              <a:buNone/>
            </a:pPr>
            <a:r>
              <a:rPr lang="en-NZ" sz="2800" dirty="0"/>
              <a:t>Pandemic will run for years</a:t>
            </a:r>
          </a:p>
          <a:p>
            <a:r>
              <a:rPr lang="en-NZ" sz="2400" dirty="0"/>
              <a:t>most of the world’s population yet to be infected</a:t>
            </a:r>
          </a:p>
          <a:p>
            <a:pPr marL="0" indent="0">
              <a:buNone/>
            </a:pPr>
            <a:r>
              <a:rPr lang="en-NZ" sz="2800" dirty="0"/>
              <a:t>Improved tech &amp; knowledge of policy costs &amp; effectiveness</a:t>
            </a:r>
          </a:p>
          <a:p>
            <a:r>
              <a:rPr lang="en-NZ" sz="2400" dirty="0"/>
              <a:t>lockdowns very costly, but so are uncontrolled outbreaks</a:t>
            </a:r>
          </a:p>
          <a:p>
            <a:r>
              <a:rPr lang="en-NZ" sz="2400" dirty="0"/>
              <a:t>better treatments, contact tracing &amp; isolation</a:t>
            </a:r>
          </a:p>
          <a:p>
            <a:pPr marL="0" indent="0">
              <a:buNone/>
            </a:pPr>
            <a:r>
              <a:rPr lang="en-NZ" sz="2800" dirty="0"/>
              <a:t>Borders are not impregnable</a:t>
            </a:r>
          </a:p>
          <a:p>
            <a:r>
              <a:rPr lang="en-NZ" sz="2400" dirty="0"/>
              <a:t>“elimination” has turned out to be a temporary state between ongoing outbreaks</a:t>
            </a:r>
          </a:p>
          <a:p>
            <a:pPr marL="0" indent="0">
              <a:buNone/>
            </a:pPr>
            <a:r>
              <a:rPr lang="en-NZ" sz="2800" dirty="0"/>
              <a:t>NZ is not a global priority for early vaccine deployment</a:t>
            </a:r>
          </a:p>
          <a:p>
            <a:r>
              <a:rPr lang="en-NZ" sz="2400" dirty="0"/>
              <a:t>full vaccination is months to years away</a:t>
            </a:r>
          </a:p>
          <a:p>
            <a:endParaRPr lang="en-NZ" sz="2400" dirty="0"/>
          </a:p>
          <a:p>
            <a:pPr lvl="1"/>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4</a:t>
            </a:fld>
            <a:endParaRPr lang="en-NZ" dirty="0"/>
          </a:p>
        </p:txBody>
      </p:sp>
    </p:spTree>
    <p:extLst>
      <p:ext uri="{BB962C8B-B14F-4D97-AF65-F5344CB8AC3E}">
        <p14:creationId xmlns:p14="http://schemas.microsoft.com/office/powerpoint/2010/main" val="106523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Uneven impacts: Wellington OK, South Island tourist towns not OK</a:t>
            </a:r>
          </a:p>
        </p:txBody>
      </p:sp>
      <p:sp>
        <p:nvSpPr>
          <p:cNvPr id="3" name="Content Placeholder 2"/>
          <p:cNvSpPr>
            <a:spLocks noGrp="1"/>
          </p:cNvSpPr>
          <p:nvPr>
            <p:ph idx="1"/>
          </p:nvPr>
        </p:nvSpPr>
        <p:spPr>
          <a:xfrm>
            <a:off x="457200" y="1417639"/>
            <a:ext cx="8229600" cy="5303836"/>
          </a:xfrm>
        </p:spPr>
        <p:txBody>
          <a:bodyPr>
            <a:noAutofit/>
          </a:bodyPr>
          <a:lstStyle/>
          <a:p>
            <a:pPr marL="0" indent="0">
              <a:buNone/>
            </a:pPr>
            <a:r>
              <a:rPr lang="en-NZ" sz="2000" dirty="0"/>
              <a:t> </a:t>
            </a:r>
            <a:br>
              <a:rPr lang="en-NZ" dirty="0"/>
            </a:b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5</a:t>
            </a:fld>
            <a:endParaRPr lang="en-NZ" dirty="0"/>
          </a:p>
        </p:txBody>
      </p:sp>
      <p:pic>
        <p:nvPicPr>
          <p:cNvPr id="8" name="Picture 7">
            <a:extLst>
              <a:ext uri="{FF2B5EF4-FFF2-40B4-BE49-F238E27FC236}">
                <a16:creationId xmlns:a16="http://schemas.microsoft.com/office/drawing/2014/main" id="{ED84B905-F8D2-493A-A582-43392DA59EFE}"/>
              </a:ext>
            </a:extLst>
          </p:cNvPr>
          <p:cNvPicPr>
            <a:picLocks noChangeAspect="1"/>
          </p:cNvPicPr>
          <p:nvPr/>
        </p:nvPicPr>
        <p:blipFill rotWithShape="1">
          <a:blip r:embed="rId3">
            <a:extLst>
              <a:ext uri="{28A0092B-C50C-407E-A947-70E740481C1C}">
                <a14:useLocalDpi xmlns:a14="http://schemas.microsoft.com/office/drawing/2010/main" val="0"/>
              </a:ext>
            </a:extLst>
          </a:blip>
          <a:srcRect l="11025" t="12519" r="49880" b="9826"/>
          <a:stretch/>
        </p:blipFill>
        <p:spPr>
          <a:xfrm rot="5400000">
            <a:off x="5050295" y="3719936"/>
            <a:ext cx="2378184" cy="3542856"/>
          </a:xfrm>
          <a:prstGeom prst="rect">
            <a:avLst/>
          </a:prstGeom>
        </p:spPr>
      </p:pic>
      <p:pic>
        <p:nvPicPr>
          <p:cNvPr id="1027" name="A3F0E2D8-C1CB-4724-B8B5-0DC430325005">
            <a:extLst>
              <a:ext uri="{FF2B5EF4-FFF2-40B4-BE49-F238E27FC236}">
                <a16:creationId xmlns:a16="http://schemas.microsoft.com/office/drawing/2014/main" id="{37A8FF19-4692-4D7C-82BB-D31FAE031E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412" b="3612"/>
          <a:stretch/>
        </p:blipFill>
        <p:spPr bwMode="auto">
          <a:xfrm>
            <a:off x="755575" y="4315183"/>
            <a:ext cx="3542858" cy="238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22DDF33F-6381-4B3F-BC21-E6A563FE433A">
            <a:extLst>
              <a:ext uri="{FF2B5EF4-FFF2-40B4-BE49-F238E27FC236}">
                <a16:creationId xmlns:a16="http://schemas.microsoft.com/office/drawing/2014/main" id="{3173FB23-D1AB-4A71-B954-8F86AA594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831" y="1559959"/>
            <a:ext cx="3542400" cy="263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23A822D7-03D5-437D-9F41-C4857FF1A96E">
            <a:extLst>
              <a:ext uri="{FF2B5EF4-FFF2-40B4-BE49-F238E27FC236}">
                <a16:creationId xmlns:a16="http://schemas.microsoft.com/office/drawing/2014/main" id="{18A3C7E7-9903-420E-A480-F119306244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096" y="1559959"/>
            <a:ext cx="3483872" cy="2612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FFFF8D7-5A7E-4B72-8C01-63A95C20ED0D}"/>
              </a:ext>
            </a:extLst>
          </p:cNvPr>
          <p:cNvSpPr txBox="1"/>
          <p:nvPr/>
        </p:nvSpPr>
        <p:spPr>
          <a:xfrm rot="16200000">
            <a:off x="-518811" y="2975048"/>
            <a:ext cx="2179443" cy="369332"/>
          </a:xfrm>
          <a:prstGeom prst="rect">
            <a:avLst/>
          </a:prstGeom>
          <a:noFill/>
        </p:spPr>
        <p:txBody>
          <a:bodyPr wrap="none" rtlCol="0">
            <a:spAutoFit/>
          </a:bodyPr>
          <a:lstStyle/>
          <a:p>
            <a:r>
              <a:rPr lang="en-NZ" b="1" dirty="0"/>
              <a:t>Wellington 23 March</a:t>
            </a:r>
          </a:p>
        </p:txBody>
      </p:sp>
      <p:sp>
        <p:nvSpPr>
          <p:cNvPr id="11" name="TextBox 10">
            <a:extLst>
              <a:ext uri="{FF2B5EF4-FFF2-40B4-BE49-F238E27FC236}">
                <a16:creationId xmlns:a16="http://schemas.microsoft.com/office/drawing/2014/main" id="{470A4137-A344-4482-8CBF-736B921B5F8F}"/>
              </a:ext>
            </a:extLst>
          </p:cNvPr>
          <p:cNvSpPr txBox="1"/>
          <p:nvPr/>
        </p:nvSpPr>
        <p:spPr>
          <a:xfrm rot="16200000">
            <a:off x="-733868" y="5323929"/>
            <a:ext cx="2609561" cy="369332"/>
          </a:xfrm>
          <a:prstGeom prst="rect">
            <a:avLst/>
          </a:prstGeom>
          <a:noFill/>
        </p:spPr>
        <p:txBody>
          <a:bodyPr wrap="none" rtlCol="0">
            <a:spAutoFit/>
          </a:bodyPr>
          <a:lstStyle/>
          <a:p>
            <a:r>
              <a:rPr lang="en-NZ" b="1" dirty="0"/>
              <a:t>Queenstown 3 December</a:t>
            </a:r>
          </a:p>
        </p:txBody>
      </p:sp>
      <p:sp>
        <p:nvSpPr>
          <p:cNvPr id="12" name="TextBox 11">
            <a:extLst>
              <a:ext uri="{FF2B5EF4-FFF2-40B4-BE49-F238E27FC236}">
                <a16:creationId xmlns:a16="http://schemas.microsoft.com/office/drawing/2014/main" id="{8637AD61-C4D4-4DB0-A407-BD55C020592E}"/>
              </a:ext>
            </a:extLst>
          </p:cNvPr>
          <p:cNvSpPr txBox="1"/>
          <p:nvPr/>
        </p:nvSpPr>
        <p:spPr>
          <a:xfrm rot="5400000">
            <a:off x="7141052" y="5105862"/>
            <a:ext cx="2150845" cy="369332"/>
          </a:xfrm>
          <a:prstGeom prst="rect">
            <a:avLst/>
          </a:prstGeom>
          <a:noFill/>
        </p:spPr>
        <p:txBody>
          <a:bodyPr wrap="none" rtlCol="0">
            <a:spAutoFit/>
          </a:bodyPr>
          <a:lstStyle/>
          <a:p>
            <a:r>
              <a:rPr lang="en-NZ" b="1" dirty="0"/>
              <a:t>Te Anau 5 December</a:t>
            </a:r>
          </a:p>
        </p:txBody>
      </p:sp>
      <p:sp>
        <p:nvSpPr>
          <p:cNvPr id="13" name="TextBox 12">
            <a:extLst>
              <a:ext uri="{FF2B5EF4-FFF2-40B4-BE49-F238E27FC236}">
                <a16:creationId xmlns:a16="http://schemas.microsoft.com/office/drawing/2014/main" id="{CBB6D039-FF72-42DC-A79C-9762DD8365C5}"/>
              </a:ext>
            </a:extLst>
          </p:cNvPr>
          <p:cNvSpPr txBox="1"/>
          <p:nvPr/>
        </p:nvSpPr>
        <p:spPr>
          <a:xfrm rot="5400000">
            <a:off x="6930462" y="2589416"/>
            <a:ext cx="2546595" cy="369332"/>
          </a:xfrm>
          <a:prstGeom prst="rect">
            <a:avLst/>
          </a:prstGeom>
          <a:noFill/>
        </p:spPr>
        <p:txBody>
          <a:bodyPr wrap="none" rtlCol="0">
            <a:spAutoFit/>
          </a:bodyPr>
          <a:lstStyle/>
          <a:p>
            <a:r>
              <a:rPr lang="en-NZ" b="1" dirty="0"/>
              <a:t>Wellington 15 December</a:t>
            </a:r>
          </a:p>
        </p:txBody>
      </p:sp>
    </p:spTree>
    <p:extLst>
      <p:ext uri="{BB962C8B-B14F-4D97-AF65-F5344CB8AC3E}">
        <p14:creationId xmlns:p14="http://schemas.microsoft.com/office/powerpoint/2010/main" val="306021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Worst yet to come? Employment bottoms out </a:t>
            </a:r>
            <a:r>
              <a:rPr lang="en-NZ" i="1" dirty="0"/>
              <a:t>after</a:t>
            </a:r>
            <a:r>
              <a:rPr lang="en-NZ" dirty="0"/>
              <a:t> recessions end</a:t>
            </a:r>
          </a:p>
        </p:txBody>
      </p:sp>
      <p:sp>
        <p:nvSpPr>
          <p:cNvPr id="3" name="Content Placeholder 2"/>
          <p:cNvSpPr>
            <a:spLocks noGrp="1"/>
          </p:cNvSpPr>
          <p:nvPr>
            <p:ph idx="1"/>
          </p:nvPr>
        </p:nvSpPr>
        <p:spPr>
          <a:xfrm>
            <a:off x="457200" y="1417639"/>
            <a:ext cx="8229600" cy="5303836"/>
          </a:xfrm>
        </p:spPr>
        <p:txBody>
          <a:bodyPr>
            <a:noAutofit/>
          </a:bodyPr>
          <a:lstStyle/>
          <a:p>
            <a:pPr marL="0" indent="0">
              <a:buNone/>
            </a:pPr>
            <a:r>
              <a:rPr lang="en-NZ" sz="2000" dirty="0"/>
              <a:t> </a:t>
            </a:r>
            <a:br>
              <a:rPr lang="en-NZ" dirty="0"/>
            </a:br>
            <a:endParaRPr lang="en-NZ" sz="2000" dirty="0"/>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6</a:t>
            </a:fld>
            <a:endParaRPr lang="en-NZ" dirty="0"/>
          </a:p>
        </p:txBody>
      </p:sp>
      <p:pic>
        <p:nvPicPr>
          <p:cNvPr id="6" name="Picture 5">
            <a:extLst>
              <a:ext uri="{FF2B5EF4-FFF2-40B4-BE49-F238E27FC236}">
                <a16:creationId xmlns:a16="http://schemas.microsoft.com/office/drawing/2014/main" id="{C0AE8BEB-F39E-4655-B2DE-598CDD07C72F}"/>
              </a:ext>
            </a:extLst>
          </p:cNvPr>
          <p:cNvPicPr/>
          <p:nvPr/>
        </p:nvPicPr>
        <p:blipFill>
          <a:blip r:embed="rId3">
            <a:extLst>
              <a:ext uri="{28A0092B-C50C-407E-A947-70E740481C1C}">
                <a14:useLocalDpi xmlns:a14="http://schemas.microsoft.com/office/drawing/2010/main" val="0"/>
              </a:ext>
            </a:extLst>
          </a:blip>
          <a:srcRect/>
          <a:stretch/>
        </p:blipFill>
        <p:spPr bwMode="auto">
          <a:xfrm>
            <a:off x="475139" y="1628800"/>
            <a:ext cx="8211661" cy="4711460"/>
          </a:xfrm>
          <a:prstGeom prst="rect">
            <a:avLst/>
          </a:prstGeom>
          <a:noFill/>
          <a:ln>
            <a:noFill/>
          </a:ln>
        </p:spPr>
      </p:pic>
      <p:cxnSp>
        <p:nvCxnSpPr>
          <p:cNvPr id="7" name="Straight Connector 6">
            <a:extLst>
              <a:ext uri="{FF2B5EF4-FFF2-40B4-BE49-F238E27FC236}">
                <a16:creationId xmlns:a16="http://schemas.microsoft.com/office/drawing/2014/main" id="{CD4FE833-2283-488C-BB43-5993FED9DCC6}"/>
              </a:ext>
            </a:extLst>
          </p:cNvPr>
          <p:cNvCxnSpPr>
            <a:cxnSpLocks/>
          </p:cNvCxnSpPr>
          <p:nvPr/>
        </p:nvCxnSpPr>
        <p:spPr>
          <a:xfrm>
            <a:off x="3958177" y="1941810"/>
            <a:ext cx="0" cy="400747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Arrow: Right 8">
            <a:extLst>
              <a:ext uri="{FF2B5EF4-FFF2-40B4-BE49-F238E27FC236}">
                <a16:creationId xmlns:a16="http://schemas.microsoft.com/office/drawing/2014/main" id="{97652B8B-F96F-416A-9970-B44C11993490}"/>
              </a:ext>
            </a:extLst>
          </p:cNvPr>
          <p:cNvSpPr/>
          <p:nvPr/>
        </p:nvSpPr>
        <p:spPr>
          <a:xfrm>
            <a:off x="4028635" y="1824941"/>
            <a:ext cx="3900309" cy="504056"/>
          </a:xfrm>
          <a:prstGeom prst="rightArrow">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Post-recession employment recovery</a:t>
            </a:r>
          </a:p>
        </p:txBody>
      </p:sp>
      <p:sp>
        <p:nvSpPr>
          <p:cNvPr id="4" name="Flowchart: Process 3">
            <a:extLst>
              <a:ext uri="{FF2B5EF4-FFF2-40B4-BE49-F238E27FC236}">
                <a16:creationId xmlns:a16="http://schemas.microsoft.com/office/drawing/2014/main" id="{7C192161-740A-4EDF-BF89-52E078913093}"/>
              </a:ext>
            </a:extLst>
          </p:cNvPr>
          <p:cNvSpPr/>
          <p:nvPr/>
        </p:nvSpPr>
        <p:spPr>
          <a:xfrm>
            <a:off x="1241353" y="1941810"/>
            <a:ext cx="2644807" cy="263054"/>
          </a:xfrm>
          <a:prstGeom prst="flowChartProcess">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solidFill>
                  <a:schemeClr val="tx1"/>
                </a:solidFill>
              </a:rPr>
              <a:t>Economic (GDP) recession</a:t>
            </a:r>
          </a:p>
        </p:txBody>
      </p:sp>
    </p:spTree>
    <p:extLst>
      <p:ext uri="{BB962C8B-B14F-4D97-AF65-F5344CB8AC3E}">
        <p14:creationId xmlns:p14="http://schemas.microsoft.com/office/powerpoint/2010/main" val="157739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128D77-123C-49B7-99B8-23E9C601CF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1600" y="1513212"/>
            <a:ext cx="6984776" cy="4724100"/>
          </a:xfrm>
          <a:prstGeom prst="rect">
            <a:avLst/>
          </a:prstGeom>
        </p:spPr>
      </p:pic>
      <p:sp>
        <p:nvSpPr>
          <p:cNvPr id="2" name="Title 1"/>
          <p:cNvSpPr>
            <a:spLocks noGrp="1"/>
          </p:cNvSpPr>
          <p:nvPr>
            <p:ph type="title"/>
          </p:nvPr>
        </p:nvSpPr>
        <p:spPr>
          <a:xfrm>
            <a:off x="457200" y="274638"/>
            <a:ext cx="6923112" cy="1143000"/>
          </a:xfrm>
        </p:spPr>
        <p:txBody>
          <a:bodyPr>
            <a:noAutofit/>
          </a:bodyPr>
          <a:lstStyle/>
          <a:p>
            <a:r>
              <a:rPr lang="en-NZ" dirty="0"/>
              <a:t>Covid is becoming less deadly:</a:t>
            </a:r>
            <a:br>
              <a:rPr lang="en-NZ" dirty="0"/>
            </a:br>
            <a:r>
              <a:rPr lang="en-NZ" dirty="0"/>
              <a:t>The case fatality rate has fallen 2/3</a:t>
            </a:r>
          </a:p>
        </p:txBody>
      </p:sp>
      <p:sp>
        <p:nvSpPr>
          <p:cNvPr id="5" name="Slide Number Placeholder 4"/>
          <p:cNvSpPr>
            <a:spLocks noGrp="1"/>
          </p:cNvSpPr>
          <p:nvPr>
            <p:ph type="sldNum" sz="quarter" idx="12"/>
          </p:nvPr>
        </p:nvSpPr>
        <p:spPr/>
        <p:txBody>
          <a:bodyPr/>
          <a:lstStyle/>
          <a:p>
            <a:fld id="{1C680D0E-23C6-4E60-B2D4-7C83F6C59F0F}" type="slidenum">
              <a:rPr lang="en-NZ" smtClean="0"/>
              <a:pPr/>
              <a:t>7</a:t>
            </a:fld>
            <a:endParaRPr lang="en-NZ" dirty="0"/>
          </a:p>
        </p:txBody>
      </p:sp>
      <p:sp>
        <p:nvSpPr>
          <p:cNvPr id="3" name="Rectangle 2">
            <a:extLst>
              <a:ext uri="{FF2B5EF4-FFF2-40B4-BE49-F238E27FC236}">
                <a16:creationId xmlns:a16="http://schemas.microsoft.com/office/drawing/2014/main" id="{A41AC231-C43A-4945-B9F0-CAA353EA2C3E}"/>
              </a:ext>
            </a:extLst>
          </p:cNvPr>
          <p:cNvSpPr/>
          <p:nvPr/>
        </p:nvSpPr>
        <p:spPr>
          <a:xfrm>
            <a:off x="534380" y="6237312"/>
            <a:ext cx="8075240" cy="400110"/>
          </a:xfrm>
          <a:prstGeom prst="rect">
            <a:avLst/>
          </a:prstGeom>
        </p:spPr>
        <p:txBody>
          <a:bodyPr wrap="square">
            <a:spAutoFit/>
          </a:bodyPr>
          <a:lstStyle/>
          <a:p>
            <a:pPr marL="342900" indent="-342900">
              <a:spcBef>
                <a:spcPct val="20000"/>
              </a:spcBef>
              <a:buClr>
                <a:srgbClr val="9EAE3A"/>
              </a:buClr>
              <a:buFont typeface="Arial" pitchFamily="34" charset="0"/>
              <a:buChar char="•"/>
            </a:pPr>
            <a:r>
              <a:rPr lang="en-NZ" sz="2000" dirty="0"/>
              <a:t>Likely better treatment, &amp; improved isolation of vulnerable populations</a:t>
            </a:r>
          </a:p>
        </p:txBody>
      </p:sp>
    </p:spTree>
    <p:extLst>
      <p:ext uri="{BB962C8B-B14F-4D97-AF65-F5344CB8AC3E}">
        <p14:creationId xmlns:p14="http://schemas.microsoft.com/office/powerpoint/2010/main" val="3979043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9"/>
            <a:ext cx="8229600" cy="5303836"/>
          </a:xfrm>
        </p:spPr>
        <p:txBody>
          <a:bodyPr>
            <a:noAutofit/>
          </a:bodyPr>
          <a:lstStyle/>
          <a:p>
            <a:endParaRPr lang="en-NZ" sz="2800" dirty="0"/>
          </a:p>
          <a:p>
            <a:pPr marL="0" indent="0">
              <a:buNone/>
            </a:pPr>
            <a:endParaRPr lang="en-NZ" sz="2000" dirty="0"/>
          </a:p>
          <a:p>
            <a:endParaRPr lang="en-NZ" sz="2000" dirty="0"/>
          </a:p>
          <a:p>
            <a:endParaRPr lang="en-NZ" sz="2400" dirty="0"/>
          </a:p>
          <a:p>
            <a:pPr marL="0" indent="0">
              <a:buNone/>
            </a:pPr>
            <a:r>
              <a:rPr lang="en-NZ" sz="2800" b="1" dirty="0"/>
              <a:t>Covid policy is not a simple health vs. the economy trade-off</a:t>
            </a:r>
          </a:p>
        </p:txBody>
      </p:sp>
      <p:sp>
        <p:nvSpPr>
          <p:cNvPr id="5" name="Slide Number Placeholder 4"/>
          <p:cNvSpPr>
            <a:spLocks noGrp="1"/>
          </p:cNvSpPr>
          <p:nvPr>
            <p:ph type="sldNum" sz="quarter" idx="12"/>
          </p:nvPr>
        </p:nvSpPr>
        <p:spPr/>
        <p:txBody>
          <a:bodyPr/>
          <a:lstStyle/>
          <a:p>
            <a:fld id="{1C680D0E-23C6-4E60-B2D4-7C83F6C59F0F}" type="slidenum">
              <a:rPr lang="en-NZ" smtClean="0"/>
              <a:pPr/>
              <a:t>8</a:t>
            </a:fld>
            <a:endParaRPr lang="en-NZ" dirty="0"/>
          </a:p>
        </p:txBody>
      </p:sp>
    </p:spTree>
    <p:extLst>
      <p:ext uri="{BB962C8B-B14F-4D97-AF65-F5344CB8AC3E}">
        <p14:creationId xmlns:p14="http://schemas.microsoft.com/office/powerpoint/2010/main" val="67597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143000"/>
          </a:xfrm>
        </p:spPr>
        <p:txBody>
          <a:bodyPr>
            <a:noAutofit/>
          </a:bodyPr>
          <a:lstStyle/>
          <a:p>
            <a:r>
              <a:rPr lang="en-NZ" dirty="0"/>
              <a:t>Covid trade-offs - examples</a:t>
            </a:r>
          </a:p>
        </p:txBody>
      </p:sp>
      <p:sp>
        <p:nvSpPr>
          <p:cNvPr id="3" name="Content Placeholder 2"/>
          <p:cNvSpPr>
            <a:spLocks noGrp="1"/>
          </p:cNvSpPr>
          <p:nvPr>
            <p:ph idx="1"/>
          </p:nvPr>
        </p:nvSpPr>
        <p:spPr>
          <a:xfrm>
            <a:off x="457200" y="1417639"/>
            <a:ext cx="8229600" cy="5303836"/>
          </a:xfrm>
        </p:spPr>
        <p:txBody>
          <a:bodyPr>
            <a:noAutofit/>
          </a:bodyPr>
          <a:lstStyle/>
          <a:p>
            <a:pPr marL="0" indent="0">
              <a:buNone/>
            </a:pPr>
            <a:r>
              <a:rPr lang="en-NZ" sz="2000" dirty="0"/>
              <a:t>Managing future lockdowns – asymmetry</a:t>
            </a:r>
          </a:p>
          <a:p>
            <a:pPr marL="0" indent="0">
              <a:buNone/>
            </a:pPr>
            <a:endParaRPr lang="en-NZ" sz="2000" dirty="0"/>
          </a:p>
          <a:p>
            <a:pPr marL="0" indent="0">
              <a:buNone/>
            </a:pPr>
            <a:r>
              <a:rPr lang="en-NZ" sz="2000" dirty="0"/>
              <a:t>What </a:t>
            </a:r>
          </a:p>
          <a:p>
            <a:endParaRPr lang="en-NZ" sz="2000" dirty="0"/>
          </a:p>
          <a:p>
            <a:endParaRPr lang="en-NZ" sz="2400" dirty="0"/>
          </a:p>
          <a:p>
            <a:pPr marL="0" indent="0">
              <a:buNone/>
            </a:pPr>
            <a:endParaRPr lang="en-NZ" sz="2800" dirty="0"/>
          </a:p>
        </p:txBody>
      </p:sp>
      <p:sp>
        <p:nvSpPr>
          <p:cNvPr id="5" name="Slide Number Placeholder 4"/>
          <p:cNvSpPr>
            <a:spLocks noGrp="1"/>
          </p:cNvSpPr>
          <p:nvPr>
            <p:ph type="sldNum" sz="quarter" idx="12"/>
          </p:nvPr>
        </p:nvSpPr>
        <p:spPr/>
        <p:txBody>
          <a:bodyPr/>
          <a:lstStyle/>
          <a:p>
            <a:fld id="{1C680D0E-23C6-4E60-B2D4-7C83F6C59F0F}" type="slidenum">
              <a:rPr lang="en-NZ" smtClean="0"/>
              <a:pPr/>
              <a:t>9</a:t>
            </a:fld>
            <a:endParaRPr lang="en-NZ" dirty="0"/>
          </a:p>
        </p:txBody>
      </p:sp>
      <p:pic>
        <p:nvPicPr>
          <p:cNvPr id="4" name="Picture 3">
            <a:extLst>
              <a:ext uri="{FF2B5EF4-FFF2-40B4-BE49-F238E27FC236}">
                <a16:creationId xmlns:a16="http://schemas.microsoft.com/office/drawing/2014/main" id="{C8AA741A-111A-4DF1-AE40-A1BC125270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933" y="21523"/>
            <a:ext cx="8918132" cy="6814953"/>
          </a:xfrm>
          <a:prstGeom prst="rect">
            <a:avLst/>
          </a:prstGeom>
        </p:spPr>
      </p:pic>
      <p:sp>
        <p:nvSpPr>
          <p:cNvPr id="8" name="TextBox 7">
            <a:extLst>
              <a:ext uri="{FF2B5EF4-FFF2-40B4-BE49-F238E27FC236}">
                <a16:creationId xmlns:a16="http://schemas.microsoft.com/office/drawing/2014/main" id="{09392F32-7EE9-4D96-BDEE-E8879B200581}"/>
              </a:ext>
            </a:extLst>
          </p:cNvPr>
          <p:cNvSpPr txBox="1"/>
          <p:nvPr/>
        </p:nvSpPr>
        <p:spPr>
          <a:xfrm>
            <a:off x="860234" y="65836"/>
            <a:ext cx="6444008" cy="523220"/>
          </a:xfrm>
          <a:prstGeom prst="rect">
            <a:avLst/>
          </a:prstGeom>
          <a:noFill/>
        </p:spPr>
        <p:txBody>
          <a:bodyPr wrap="none" rtlCol="0">
            <a:spAutoFit/>
          </a:bodyPr>
          <a:lstStyle/>
          <a:p>
            <a:r>
              <a:rPr lang="en-NZ" sz="2800" b="1" dirty="0">
                <a:latin typeface="+mj-lt"/>
              </a:rPr>
              <a:t>It’s not a health vs. the economy trade-off</a:t>
            </a:r>
          </a:p>
        </p:txBody>
      </p:sp>
      <p:cxnSp>
        <p:nvCxnSpPr>
          <p:cNvPr id="11" name="Straight Connector 10">
            <a:extLst>
              <a:ext uri="{FF2B5EF4-FFF2-40B4-BE49-F238E27FC236}">
                <a16:creationId xmlns:a16="http://schemas.microsoft.com/office/drawing/2014/main" id="{F0384AC8-1689-447E-8A7E-41B38CE31922}"/>
              </a:ext>
            </a:extLst>
          </p:cNvPr>
          <p:cNvCxnSpPr/>
          <p:nvPr/>
        </p:nvCxnSpPr>
        <p:spPr>
          <a:xfrm flipV="1">
            <a:off x="899592" y="274638"/>
            <a:ext cx="7787208" cy="5746650"/>
          </a:xfrm>
          <a:prstGeom prst="line">
            <a:avLst/>
          </a:prstGeom>
          <a:ln w="28575">
            <a:solidFill>
              <a:srgbClr val="00B050"/>
            </a:solidFill>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490072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Function xmlns="4f9c820c-e7e2-444d-97ee-45f2b3485c1d">Inquiries</Function>
    <Project xmlns="4f9c820c-e7e2-444d-97ee-45f2b3485c1d">INQUIRY - COVID-19 Response</Project>
    <CategoryValue xmlns="4f9c820c-e7e2-444d-97ee-45f2b3485c1d">NA</CategoryValue>
    <DocumentType xmlns="4f9c820c-e7e2-444d-97ee-45f2b3485c1d">WORKINGS</DocumentType>
    <FunctionGroup xmlns="4f9c820c-e7e2-444d-97ee-45f2b3485c1d">NA</FunctionGroup>
    <Activity xmlns="4f9c820c-e7e2-444d-97ee-45f2b3485c1d">Inquiry</Activity>
    <Subactivity xmlns="4f9c820c-e7e2-444d-97ee-45f2b3485c1d">11 - Research notes</Subactivity>
    <CategoryName xmlns="4f9c820c-e7e2-444d-97ee-45f2b3485c1d">NA</CategoryName>
    <Narrative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ggregationStatus xmlns="4f9c820c-e7e2-444d-97ee-45f2b3485c1d">Normal</AggregationStatus>
    <PRADate2 xmlns="4f9c820c-e7e2-444d-97ee-45f2b3485c1d" xsi:nil="true"/>
    <Case xmlns="4f9c820c-e7e2-444d-97ee-45f2b3485c1d">INQUIRY - COVID-19 Response</Case>
    <PRAText1 xmlns="4f9c820c-e7e2-444d-97ee-45f2b3485c1d" xsi:nil="true"/>
    <PRAText4 xmlns="4f9c820c-e7e2-444d-97ee-45f2b3485c1d" xsi:nil="true"/>
    <Level3 xmlns="c91a514c-9034-4fa3-897a-8352025b26ed" xsi:nil="true"/>
    <Team xmlns="c91a514c-9034-4fa3-897a-8352025b26ed">INQUIRY - COVID-19 Response</Team>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PRAText3 xmlns="4f9c820c-e7e2-444d-97ee-45f2b3485c1d" xsi:nil="true"/>
    <HarmonieUIHidden xmlns="15ffb055-6eb4-45a1-bc20-bf2ac0d420da" xsi:nil="true"/>
    <Year xmlns="c91a514c-9034-4fa3-897a-8352025b26ed">NA</Year>
    <PRADateTrigger xmlns="4f9c820c-e7e2-444d-97ee-45f2b3485c1d" xsi:nil="true"/>
    <PRAText2 xmlns="4f9c820c-e7e2-444d-97ee-45f2b3485c1d" xsi:nil="true"/>
    <_dlc_DocId xmlns="10da2d14-a0fe-4fc3-81bd-e40fd7860543">PRODCOMM-1877206647-387</_dlc_DocId>
    <_dlc_DocIdUrl xmlns="10da2d14-a0fe-4fc3-81bd-e40fd7860543">
      <Url>https://nzprod.sharepoint.com/sites/INQUIRYCovid19/_layouts/15/DocIdRedir.aspx?ID=PRODCOMM-1877206647-387</Url>
      <Description>PRODCOMM-1877206647-387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PowerPoint" ma:contentTypeID="0x01010050DA0A71CB8AFE4589D3A17B001B82730013A135AE05CF594081819C810DD67B88" ma:contentTypeVersion="36" ma:contentTypeDescription="Create a new document." ma:contentTypeScope="" ma:versionID="04a2c3e01d45891482113ffa4b10b035">
  <xsd:schema xmlns:xsd="http://www.w3.org/2001/XMLSchema" xmlns:xs="http://www.w3.org/2001/XMLSchema" xmlns:p="http://schemas.microsoft.com/office/2006/metadata/properties" xmlns:ns2="10da2d14-a0fe-4fc3-81bd-e40fd7860543" xmlns:ns3="4f9c820c-e7e2-444d-97ee-45f2b3485c1d" xmlns:ns4="15ffb055-6eb4-45a1-bc20-bf2ac0d420da" xmlns:ns5="725c79e5-42ce-4aa0-ac78-b6418001f0d2" xmlns:ns6="c91a514c-9034-4fa3-897a-8352025b26ed" targetNamespace="http://schemas.microsoft.com/office/2006/metadata/properties" ma:root="true" ma:fieldsID="03a77bbc7850be6c648ccc357da437dd" ns2:_="" ns3:_="" ns4:_="" ns5:_="" ns6:_="">
    <xsd:import namespace="10da2d14-a0fe-4fc3-81bd-e40fd7860543"/>
    <xsd:import namespace="4f9c820c-e7e2-444d-97ee-45f2b3485c1d"/>
    <xsd:import namespace="15ffb055-6eb4-45a1-bc20-bf2ac0d420da"/>
    <xsd:import namespace="725c79e5-42ce-4aa0-ac78-b6418001f0d2"/>
    <xsd:import namespace="c91a514c-9034-4fa3-897a-8352025b26ed"/>
    <xsd:element name="properties">
      <xsd:complexType>
        <xsd:sequence>
          <xsd:element name="documentManagement">
            <xsd:complexType>
              <xsd:all>
                <xsd:element ref="ns2:_dlc_DocId" minOccurs="0"/>
                <xsd:element ref="ns2:_dlc_DocIdUrl" minOccurs="0"/>
                <xsd:element ref="ns2:_dlc_DocIdPersistId" minOccurs="0"/>
                <xsd:element ref="ns3:DocumentType" minOccurs="0"/>
                <xsd:element ref="ns4:KeyWords" minOccurs="0"/>
                <xsd:element ref="ns3:Narrative" minOccurs="0"/>
                <xsd:element ref="ns4:SecurityClassification" minOccurs="0"/>
                <xsd:element ref="ns3:Subactivity" minOccurs="0"/>
                <xsd:element ref="ns3:Case" minOccurs="0"/>
                <xsd:element ref="ns3:RelatedPeople" minOccurs="0"/>
                <xsd:element ref="ns3:CategoryName" minOccurs="0"/>
                <xsd:element ref="ns3:CategoryValue" minOccurs="0"/>
                <xsd:element ref="ns3:BusinessValue" minOccurs="0"/>
                <xsd:element ref="ns3:FunctionGroup" minOccurs="0"/>
                <xsd:element ref="ns3:Function" minOccurs="0"/>
                <xsd:element ref="ns3:PRAType" minOccurs="0"/>
                <xsd:element ref="ns3:PRADate1" minOccurs="0"/>
                <xsd:element ref="ns3:PRADate2" minOccurs="0"/>
                <xsd:element ref="ns3:PRADate3" minOccurs="0"/>
                <xsd:element ref="ns3:PRADateDisposal" minOccurs="0"/>
                <xsd:element ref="ns3:PRADateTrigger" minOccurs="0"/>
                <xsd:element ref="ns3:PRAText1" minOccurs="0"/>
                <xsd:element ref="ns3:PRAText2" minOccurs="0"/>
                <xsd:element ref="ns3:PRAText3" minOccurs="0"/>
                <xsd:element ref="ns3:PRAText4" minOccurs="0"/>
                <xsd:element ref="ns3:PRAText5" minOccurs="0"/>
                <xsd:element ref="ns3:AggregationStatus" minOccurs="0"/>
                <xsd:element ref="ns3:Project" minOccurs="0"/>
                <xsd:element ref="ns3:Activity" minOccurs="0"/>
                <xsd:element ref="ns5:AggregationNarrative" minOccurs="0"/>
                <xsd:element ref="ns6:Channel" minOccurs="0"/>
                <xsd:element ref="ns6:Team" minOccurs="0"/>
                <xsd:element ref="ns6:Level2" minOccurs="0"/>
                <xsd:element ref="ns6:Level3" minOccurs="0"/>
                <xsd:element ref="ns6:Year" minOccurs="0"/>
                <xsd:element ref="ns4:HarmonieUIHidd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da2d14-a0fe-4fc3-81bd-e40fd786054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11" nillable="true" ma:displayName="Document Type" ma:format="Dropdown" ma:hidden="true" ma:internalName="DocumentType" ma:readOnly="false">
      <xsd:simpleType>
        <xsd:restriction base="dms:Choice">
          <xsd:enumeration value="CONTRACT, Variation, Agreement"/>
          <xsd:enumeration value="CORRESPONDENCE"/>
          <xsd:enumeration value="DATA, Source Data"/>
          <xsd:enumeration value="EMPLOYMENT Related"/>
          <xsd:enumeration value="FILE NOTE, Meeting Record"/>
          <xsd:enumeration value="FORMAL OUTPUT, Formalised PC Position"/>
          <xsd:enumeration value="POLICY, Procedure, Rules"/>
          <xsd:enumeration value="REFERENCE"/>
          <xsd:enumeration value="SCRATCH PAD, Brain Storming"/>
          <xsd:enumeration value="SUBMISSION"/>
          <xsd:enumeration value="TEMPLATE, Checklist or Form"/>
          <xsd:enumeration value="WORKINGS"/>
        </xsd:restriction>
      </xsd:simpleType>
    </xsd:element>
    <xsd:element name="Narrative" ma:index="13" nillable="true" ma:displayName="Narrative" ma:hidden="true" ma:internalName="Narrative" ma:readOnly="false">
      <xsd:simpleType>
        <xsd:restriction base="dms:Note"/>
      </xsd:simpleType>
    </xsd:element>
    <xsd:element name="Subactivity" ma:index="15" nillable="true" ma:displayName="Subactivity" ma:default="NA" ma:hidden="true" ma:internalName="Subactivity" ma:readOnly="false">
      <xsd:simpleType>
        <xsd:restriction base="dms:Text">
          <xsd:maxLength value="255"/>
        </xsd:restriction>
      </xsd:simpleType>
    </xsd:element>
    <xsd:element name="Case" ma:index="16" nillable="true" ma:displayName="Case" ma:default="INQUIRY - COVID-19 Response" ma:hidden="true" ma:internalName="Case" ma:readOnly="false">
      <xsd:simpleType>
        <xsd:restriction base="dms:Text">
          <xsd:maxLength value="255"/>
        </xsd:restriction>
      </xsd:simpleType>
    </xsd:element>
    <xsd:element name="RelatedPeople" ma:index="17"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8" nillable="true" ma:displayName="Category" ma:default="NA" ma:hidden="true" ma:internalName="CategoryName" ma:readOnly="false">
      <xsd:simpleType>
        <xsd:restriction base="dms:Text">
          <xsd:maxLength value="255"/>
        </xsd:restriction>
      </xsd:simpleType>
    </xsd:element>
    <xsd:element name="CategoryValue" ma:index="19" nillable="true" ma:displayName="Category 2" ma:default="NA" ma:hidden="true" ma:internalName="CategoryValue" ma:readOnly="false">
      <xsd:simpleType>
        <xsd:restriction base="dms:Text">
          <xsd:maxLength value="255"/>
        </xsd:restriction>
      </xsd:simpleType>
    </xsd:element>
    <xsd:element name="BusinessValue" ma:index="20" nillable="true" ma:displayName="Business Value" ma:hidden="true" ma:internalName="BusinessValue" ma:readOnly="false">
      <xsd:simpleType>
        <xsd:restriction base="dms:Text">
          <xsd:maxLength value="255"/>
        </xsd:restriction>
      </xsd:simpleType>
    </xsd:element>
    <xsd:element name="FunctionGroup" ma:index="21" nillable="true" ma:displayName="Function Group" ma:default="NA" ma:hidden="true" ma:internalName="FunctionGroup" ma:readOnly="false">
      <xsd:simpleType>
        <xsd:restriction base="dms:Text">
          <xsd:maxLength value="255"/>
        </xsd:restriction>
      </xsd:simpleType>
    </xsd:element>
    <xsd:element name="Function" ma:index="22" nillable="true" ma:displayName="Function" ma:default="Inquiries" ma:hidden="true" ma:internalName="Function" ma:readOnly="false">
      <xsd:simpleType>
        <xsd:restriction base="dms:Text">
          <xsd:maxLength value="255"/>
        </xsd:restriction>
      </xsd:simpleType>
    </xsd:element>
    <xsd:element name="PRAType" ma:index="23" nillable="true" ma:displayName="PRA Type" ma:default="Doc" ma:hidden="true" ma:internalName="PRAType" ma:readOnly="false">
      <xsd:simpleType>
        <xsd:restriction base="dms:Text">
          <xsd:maxLength value="255"/>
        </xsd:restriction>
      </xsd:simpleType>
    </xsd:element>
    <xsd:element name="PRADate1" ma:index="24" nillable="true" ma:displayName="PRA Date 1" ma:format="DateOnly" ma:hidden="true" ma:internalName="PRADate1" ma:readOnly="false">
      <xsd:simpleType>
        <xsd:restriction base="dms:DateTime"/>
      </xsd:simpleType>
    </xsd:element>
    <xsd:element name="PRADate2" ma:index="25" nillable="true" ma:displayName="PRA Date 2" ma:format="DateOnly" ma:hidden="true" ma:internalName="PRADate2" ma:readOnly="false">
      <xsd:simpleType>
        <xsd:restriction base="dms:DateTime"/>
      </xsd:simpleType>
    </xsd:element>
    <xsd:element name="PRADate3" ma:index="26" nillable="true" ma:displayName="PRA Date 3" ma:format="DateOnly" ma:hidden="true" ma:internalName="PRADate3" ma:readOnly="false">
      <xsd:simpleType>
        <xsd:restriction base="dms:DateTime"/>
      </xsd:simpleType>
    </xsd:element>
    <xsd:element name="PRADateDisposal" ma:index="27" nillable="true" ma:displayName="PRA Date Disposal" ma:format="DateOnly" ma:hidden="true" ma:internalName="PRADateDisposal" ma:readOnly="false">
      <xsd:simpleType>
        <xsd:restriction base="dms:DateTime"/>
      </xsd:simpleType>
    </xsd:element>
    <xsd:element name="PRADateTrigger" ma:index="28" nillable="true" ma:displayName="PRA Date Trigger" ma:format="DateOnly" ma:hidden="true" ma:internalName="PRADateTrigger" ma:readOnly="false">
      <xsd:simpleType>
        <xsd:restriction base="dms:DateTime"/>
      </xsd:simpleType>
    </xsd:element>
    <xsd:element name="PRAText1" ma:index="29" nillable="true" ma:displayName="PRA Text 1" ma:hidden="true" ma:internalName="PRAText1" ma:readOnly="false">
      <xsd:simpleType>
        <xsd:restriction base="dms:Text">
          <xsd:maxLength value="255"/>
        </xsd:restriction>
      </xsd:simpleType>
    </xsd:element>
    <xsd:element name="PRAText2" ma:index="30" nillable="true" ma:displayName="PRA Text 2" ma:hidden="true" ma:internalName="PRAText2" ma:readOnly="false">
      <xsd:simpleType>
        <xsd:restriction base="dms:Text">
          <xsd:maxLength value="255"/>
        </xsd:restriction>
      </xsd:simpleType>
    </xsd:element>
    <xsd:element name="PRAText3" ma:index="31" nillable="true" ma:displayName="PRA Text 3" ma:hidden="true" ma:internalName="PRAText3" ma:readOnly="false">
      <xsd:simpleType>
        <xsd:restriction base="dms:Text">
          <xsd:maxLength value="255"/>
        </xsd:restriction>
      </xsd:simpleType>
    </xsd:element>
    <xsd:element name="PRAText4" ma:index="32" nillable="true" ma:displayName="PRA Text 4" ma:hidden="true" ma:internalName="PRAText4" ma:readOnly="false">
      <xsd:simpleType>
        <xsd:restriction base="dms:Text">
          <xsd:maxLength value="255"/>
        </xsd:restriction>
      </xsd:simpleType>
    </xsd:element>
    <xsd:element name="PRAText5" ma:index="33" nillable="true" ma:displayName="PRA Text 5" ma:hidden="true" ma:internalName="PRAText5" ma:readOnly="false">
      <xsd:simpleType>
        <xsd:restriction base="dms:Text">
          <xsd:maxLength value="255"/>
        </xsd:restriction>
      </xsd:simpleType>
    </xsd:element>
    <xsd:element name="AggregationStatus" ma:index="34"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5" nillable="true" ma:displayName="Project" ma:default="INQUIRY - COVID-19 Response" ma:hidden="true" ma:internalName="Project" ma:readOnly="false">
      <xsd:simpleType>
        <xsd:restriction base="dms:Text">
          <xsd:maxLength value="255"/>
        </xsd:restriction>
      </xsd:simpleType>
    </xsd:element>
    <xsd:element name="Activity" ma:index="36" nillable="true" ma:displayName="Activity" ma:default="Inquir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12" nillable="true" ma:displayName="Key Words" ma:hidden="true" ma:internalName="KeyWords" ma:readOnly="false">
      <xsd:simpleType>
        <xsd:restriction base="dms:Note"/>
      </xsd:simpleType>
    </xsd:element>
    <xsd:element name="SecurityClassification" ma:index="14"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3"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7"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8" nillable="true" ma:displayName="Channel" ma:default="NA" ma:hidden="true" ma:internalName="Channel" ma:readOnly="false">
      <xsd:simpleType>
        <xsd:restriction base="dms:Text">
          <xsd:maxLength value="255"/>
        </xsd:restriction>
      </xsd:simpleType>
    </xsd:element>
    <xsd:element name="Team" ma:index="39" nillable="true" ma:displayName="Team" ma:default="INQUIRY - COVID-19 Response" ma:hidden="true" ma:internalName="Team" ma:readOnly="false">
      <xsd:simpleType>
        <xsd:restriction base="dms:Text">
          <xsd:maxLength value="255"/>
        </xsd:restriction>
      </xsd:simpleType>
    </xsd:element>
    <xsd:element name="Level2" ma:index="40" nillable="true" ma:displayName="Level2" ma:default="NA" ma:hidden="true" ma:internalName="Level2" ma:readOnly="false">
      <xsd:simpleType>
        <xsd:restriction base="dms:Text">
          <xsd:maxLength value="255"/>
        </xsd:restriction>
      </xsd:simpleType>
    </xsd:element>
    <xsd:element name="Level3" ma:index="41" nillable="true" ma:displayName="Level3" ma:hidden="true" ma:internalName="Level3" ma:readOnly="false">
      <xsd:simpleType>
        <xsd:restriction base="dms:Text">
          <xsd:maxLength value="255"/>
        </xsd:restriction>
      </xsd:simpleType>
    </xsd:element>
    <xsd:element name="Year" ma:index="42" nillable="true" ma:displayName="Year" ma:default="NA" ma:hidden="true" ma:internalName="Yea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3BDCE-B99F-47C9-B6F2-4BDFBF0A34FC}">
  <ds:schemaRefs>
    <ds:schemaRef ds:uri="http://schemas.microsoft.com/sharepoint/v3/contenttype/forms"/>
  </ds:schemaRefs>
</ds:datastoreItem>
</file>

<file path=customXml/itemProps2.xml><?xml version="1.0" encoding="utf-8"?>
<ds:datastoreItem xmlns:ds="http://schemas.openxmlformats.org/officeDocument/2006/customXml" ds:itemID="{0AF7B23A-64EB-4A27-9C2C-13E8B0917DA3}">
  <ds:schemaRefs>
    <ds:schemaRef ds:uri="http://schemas.microsoft.com/sharepoint/events"/>
  </ds:schemaRefs>
</ds:datastoreItem>
</file>

<file path=customXml/itemProps3.xml><?xml version="1.0" encoding="utf-8"?>
<ds:datastoreItem xmlns:ds="http://schemas.openxmlformats.org/officeDocument/2006/customXml" ds:itemID="{B075F85E-4ABB-4C3E-A1CF-960B5182B52F}">
  <ds:schemaRefs>
    <ds:schemaRef ds:uri="10da2d14-a0fe-4fc3-81bd-e40fd7860543"/>
    <ds:schemaRef ds:uri="http://purl.org/dc/elements/1.1/"/>
    <ds:schemaRef ds:uri="725c79e5-42ce-4aa0-ac78-b6418001f0d2"/>
    <ds:schemaRef ds:uri="http://schemas.openxmlformats.org/package/2006/metadata/core-properties"/>
    <ds:schemaRef ds:uri="http://schemas.microsoft.com/office/infopath/2007/PartnerControls"/>
    <ds:schemaRef ds:uri="http://purl.org/dc/terms/"/>
    <ds:schemaRef ds:uri="c91a514c-9034-4fa3-897a-8352025b26ed"/>
    <ds:schemaRef ds:uri="http://schemas.microsoft.com/office/2006/documentManagement/types"/>
    <ds:schemaRef ds:uri="15ffb055-6eb4-45a1-bc20-bf2ac0d420da"/>
    <ds:schemaRef ds:uri="4f9c820c-e7e2-444d-97ee-45f2b3485c1d"/>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C9BB8F27-4C40-4D1C-B374-D13AA69EAF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da2d14-a0fe-4fc3-81bd-e40fd7860543"/>
    <ds:schemaRef ds:uri="4f9c820c-e7e2-444d-97ee-45f2b3485c1d"/>
    <ds:schemaRef ds:uri="15ffb055-6eb4-45a1-bc20-bf2ac0d420da"/>
    <ds:schemaRef ds:uri="725c79e5-42ce-4aa0-ac78-b6418001f0d2"/>
    <ds:schemaRef ds:uri="c91a514c-9034-4fa3-897a-8352025b26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Template>
  <TotalTime>0</TotalTime>
  <Words>2412</Words>
  <Application>Microsoft Office PowerPoint</Application>
  <PresentationFormat>On-screen Show (4:3)</PresentationFormat>
  <Paragraphs>305</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Template</vt:lpstr>
      <vt:lpstr>PowerPoint Presentation</vt:lpstr>
      <vt:lpstr>Presentation summary</vt:lpstr>
      <vt:lpstr>PowerPoint Presentation</vt:lpstr>
      <vt:lpstr>It’s now clear that</vt:lpstr>
      <vt:lpstr>Uneven impacts: Wellington OK, South Island tourist towns not OK</vt:lpstr>
      <vt:lpstr>Worst yet to come? Employment bottoms out after recessions end</vt:lpstr>
      <vt:lpstr>Covid is becoming less deadly: The case fatality rate has fallen 2/3</vt:lpstr>
      <vt:lpstr>PowerPoint Presentation</vt:lpstr>
      <vt:lpstr>Covid trade-offs - examples</vt:lpstr>
      <vt:lpstr>Covid trade-offs - examples</vt:lpstr>
      <vt:lpstr>Covid trade-offs - examples</vt:lpstr>
      <vt:lpstr>PowerPoint Presentation</vt:lpstr>
      <vt:lpstr>Time trade-offs: health costs now vs. health costs later </vt:lpstr>
      <vt:lpstr>Border policy trade-offs</vt:lpstr>
      <vt:lpstr>Lockdown trade-offs</vt:lpstr>
      <vt:lpstr>Information trade-offs</vt:lpstr>
      <vt:lpstr>Vaccine distribution trade-offs</vt:lpstr>
      <vt:lpstr>PowerPoint Presentation</vt:lpstr>
      <vt:lpstr>Cost-benefit analysis is the gold standard</vt:lpstr>
      <vt:lpstr>Summary</vt:lpstr>
      <vt:lpstr>Economic analyses of NZ Covid policy 1</vt:lpstr>
      <vt:lpstr>Economic analyses of NZ Covid policy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Technological change and the future of work</dc:title>
  <dc:subject/>
  <dc:creator/>
  <cp:keywords/>
  <dc:description/>
  <cp:lastModifiedBy/>
  <cp:revision>1</cp:revision>
  <dcterms:created xsi:type="dcterms:W3CDTF">2014-11-20T21:52:33Z</dcterms:created>
  <dcterms:modified xsi:type="dcterms:W3CDTF">2020-12-16T22:24:16Z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0x01010050DA0A71CB8AFE4589D3A17B001B82730013A135AE05CF594081819C810DD67B88</vt:lpwstr>
  </property>
  <property fmtid="{D5CDD505-2E9C-101B-9397-08002B2CF9AE}" pid="3" name="_ModerationStatus">
    <vt:lpwstr>0</vt:lpwstr>
  </property>
  <property fmtid="{D5CDD505-2E9C-101B-9397-08002B2CF9AE}" pid="4" name="_dlc_DocId">
    <vt:lpwstr>HFVSHK6FUN53-2110979574-225</vt:lpwstr>
  </property>
  <property fmtid="{D5CDD505-2E9C-101B-9397-08002B2CF9AE}" pid="5" name="_dlc_DocIdUrl">
    <vt:lpwstr>http://shed/inquiries/tw/_layouts/15/DocIdRedir.aspx?ID=HFVSHK6FUN53-2110979574-225, HFVSHK6FUN53-2110979574-225</vt:lpwstr>
  </property>
  <property fmtid="{D5CDD505-2E9C-101B-9397-08002B2CF9AE}" pid="6" name="_dlc_DocIdItemGuid">
    <vt:lpwstr>f03dba7e-0a5b-45e0-a5ef-bf0bdbe4c2f6</vt:lpwstr>
  </property>
</Properties>
</file>